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4"/>
  </p:sldMasterIdLst>
  <p:notesMasterIdLst>
    <p:notesMasterId r:id="rId30"/>
  </p:notesMasterIdLst>
  <p:handoutMasterIdLst>
    <p:handoutMasterId r:id="rId31"/>
  </p:handoutMasterIdLst>
  <p:sldIdLst>
    <p:sldId id="256" r:id="rId5"/>
    <p:sldId id="264" r:id="rId6"/>
    <p:sldId id="315" r:id="rId7"/>
    <p:sldId id="265" r:id="rId8"/>
    <p:sldId id="299" r:id="rId9"/>
    <p:sldId id="337" r:id="rId10"/>
    <p:sldId id="348" r:id="rId11"/>
    <p:sldId id="333" r:id="rId12"/>
    <p:sldId id="349" r:id="rId13"/>
    <p:sldId id="344" r:id="rId14"/>
    <p:sldId id="351" r:id="rId15"/>
    <p:sldId id="352" r:id="rId16"/>
    <p:sldId id="339" r:id="rId17"/>
    <p:sldId id="340" r:id="rId18"/>
    <p:sldId id="353" r:id="rId19"/>
    <p:sldId id="343" r:id="rId20"/>
    <p:sldId id="341" r:id="rId21"/>
    <p:sldId id="345" r:id="rId22"/>
    <p:sldId id="305" r:id="rId23"/>
    <p:sldId id="347" r:id="rId24"/>
    <p:sldId id="346" r:id="rId25"/>
    <p:sldId id="356" r:id="rId26"/>
    <p:sldId id="354" r:id="rId27"/>
    <p:sldId id="355" r:id="rId28"/>
    <p:sldId id="357" r:id="rId29"/>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pril Bellard" userId="555c22db-8bac-4cb4-ad3a-9062470bcd4c" providerId="ADAL" clId="{570E2297-B2FD-4F0F-BEF1-E81D8ECD3744}"/>
    <pc:docChg chg="modSld">
      <pc:chgData name="April Bellard" userId="555c22db-8bac-4cb4-ad3a-9062470bcd4c" providerId="ADAL" clId="{570E2297-B2FD-4F0F-BEF1-E81D8ECD3744}" dt="2026-02-18T18:43:20.825" v="31" actId="2711"/>
      <pc:docMkLst>
        <pc:docMk/>
      </pc:docMkLst>
      <pc:sldChg chg="modSp mod">
        <pc:chgData name="April Bellard" userId="555c22db-8bac-4cb4-ad3a-9062470bcd4c" providerId="ADAL" clId="{570E2297-B2FD-4F0F-BEF1-E81D8ECD3744}" dt="2026-02-18T18:43:20.825" v="31" actId="2711"/>
        <pc:sldMkLst>
          <pc:docMk/>
          <pc:sldMk cId="0" sldId="256"/>
        </pc:sldMkLst>
        <pc:spChg chg="mod">
          <ac:chgData name="April Bellard" userId="555c22db-8bac-4cb4-ad3a-9062470bcd4c" providerId="ADAL" clId="{570E2297-B2FD-4F0F-BEF1-E81D8ECD3744}" dt="2026-02-18T18:43:20.825" v="31" actId="2711"/>
          <ac:spMkLst>
            <pc:docMk/>
            <pc:sldMk cId="0" sldId="256"/>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369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3696"/>
          </a:xfrm>
          <a:prstGeom prst="rect">
            <a:avLst/>
          </a:prstGeom>
        </p:spPr>
        <p:txBody>
          <a:bodyPr vert="horz" lIns="91440" tIns="45720" rIns="91440" bIns="45720" rtlCol="0"/>
          <a:lstStyle>
            <a:lvl1pPr algn="r">
              <a:defRPr sz="1200"/>
            </a:lvl1pPr>
          </a:lstStyle>
          <a:p>
            <a:fld id="{D3A86F6C-7EF2-4A9C-9598-212515C03411}" type="datetimeFigureOut">
              <a:rPr lang="en-US" smtClean="0"/>
              <a:pPr/>
              <a:t>2/18/2026</a:t>
            </a:fld>
            <a:endParaRPr lang="en-US"/>
          </a:p>
        </p:txBody>
      </p:sp>
      <p:sp>
        <p:nvSpPr>
          <p:cNvPr id="4" name="Footer Placeholder 3"/>
          <p:cNvSpPr>
            <a:spLocks noGrp="1"/>
          </p:cNvSpPr>
          <p:nvPr>
            <p:ph type="ftr" sz="quarter" idx="2"/>
          </p:nvPr>
        </p:nvSpPr>
        <p:spPr>
          <a:xfrm>
            <a:off x="1" y="8772379"/>
            <a:ext cx="3038475" cy="46369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772379"/>
            <a:ext cx="3038475" cy="463696"/>
          </a:xfrm>
          <a:prstGeom prst="rect">
            <a:avLst/>
          </a:prstGeom>
        </p:spPr>
        <p:txBody>
          <a:bodyPr vert="horz" lIns="91440" tIns="45720" rIns="91440" bIns="45720" rtlCol="0" anchor="b"/>
          <a:lstStyle>
            <a:lvl1pPr algn="r">
              <a:defRPr sz="1200"/>
            </a:lvl1pPr>
          </a:lstStyle>
          <a:p>
            <a:fld id="{56895292-EAEA-489F-B7D1-EE957DF0D2BF}" type="slidenum">
              <a:rPr lang="en-US" smtClean="0"/>
              <a:pPr/>
              <a:t>‹#›</a:t>
            </a:fld>
            <a:endParaRPr lang="en-US"/>
          </a:p>
        </p:txBody>
      </p:sp>
    </p:spTree>
    <p:extLst>
      <p:ext uri="{BB962C8B-B14F-4D97-AF65-F5344CB8AC3E}">
        <p14:creationId xmlns:p14="http://schemas.microsoft.com/office/powerpoint/2010/main" val="32613960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3177" tIns="46589" rIns="93177" bIns="46589" rtlCol="0"/>
          <a:lstStyle>
            <a:lvl1pPr algn="r">
              <a:defRPr sz="1200"/>
            </a:lvl1pPr>
          </a:lstStyle>
          <a:p>
            <a:fld id="{0D70AFE0-FEC9-4DE6-BFB7-7F461AA517A3}" type="datetimeFigureOut">
              <a:rPr lang="en-US" smtClean="0"/>
              <a:pPr/>
              <a:t>2/18/2026</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3177" tIns="46589" rIns="93177" bIns="46589" rtlCol="0" anchor="b"/>
          <a:lstStyle>
            <a:lvl1pPr algn="r">
              <a:defRPr sz="1200"/>
            </a:lvl1pPr>
          </a:lstStyle>
          <a:p>
            <a:fld id="{9B57B089-3B37-4FCE-A8A7-D5C2E63F3F31}" type="slidenum">
              <a:rPr lang="en-US" smtClean="0"/>
              <a:pPr/>
              <a:t>‹#›</a:t>
            </a:fld>
            <a:endParaRPr lang="en-US"/>
          </a:p>
        </p:txBody>
      </p:sp>
    </p:spTree>
    <p:extLst>
      <p:ext uri="{BB962C8B-B14F-4D97-AF65-F5344CB8AC3E}">
        <p14:creationId xmlns:p14="http://schemas.microsoft.com/office/powerpoint/2010/main" val="3256530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57B089-3B37-4FCE-A8A7-D5C2E63F3F31}" type="slidenum">
              <a:rPr lang="en-US" smtClean="0"/>
              <a:pPr/>
              <a:t>1</a:t>
            </a:fld>
            <a:endParaRPr lang="en-US"/>
          </a:p>
        </p:txBody>
      </p:sp>
    </p:spTree>
    <p:extLst>
      <p:ext uri="{BB962C8B-B14F-4D97-AF65-F5344CB8AC3E}">
        <p14:creationId xmlns:p14="http://schemas.microsoft.com/office/powerpoint/2010/main" val="3892566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57B089-3B37-4FCE-A8A7-D5C2E63F3F31}" type="slidenum">
              <a:rPr lang="en-US" smtClean="0"/>
              <a:pPr/>
              <a:t>2</a:t>
            </a:fld>
            <a:endParaRPr lang="en-US"/>
          </a:p>
        </p:txBody>
      </p:sp>
    </p:spTree>
    <p:extLst>
      <p:ext uri="{BB962C8B-B14F-4D97-AF65-F5344CB8AC3E}">
        <p14:creationId xmlns:p14="http://schemas.microsoft.com/office/powerpoint/2010/main" val="1693418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57B089-3B37-4FCE-A8A7-D5C2E63F3F31}" type="slidenum">
              <a:rPr lang="en-US" smtClean="0"/>
              <a:pPr/>
              <a:t>3</a:t>
            </a:fld>
            <a:endParaRPr lang="en-US"/>
          </a:p>
        </p:txBody>
      </p:sp>
    </p:spTree>
    <p:extLst>
      <p:ext uri="{BB962C8B-B14F-4D97-AF65-F5344CB8AC3E}">
        <p14:creationId xmlns:p14="http://schemas.microsoft.com/office/powerpoint/2010/main" val="32485779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57B089-3B37-4FCE-A8A7-D5C2E63F3F31}" type="slidenum">
              <a:rPr lang="en-US" smtClean="0"/>
              <a:pPr/>
              <a:t>4</a:t>
            </a:fld>
            <a:endParaRPr lang="en-US"/>
          </a:p>
        </p:txBody>
      </p:sp>
    </p:spTree>
    <p:extLst>
      <p:ext uri="{BB962C8B-B14F-4D97-AF65-F5344CB8AC3E}">
        <p14:creationId xmlns:p14="http://schemas.microsoft.com/office/powerpoint/2010/main" val="9012124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57B089-3B37-4FCE-A8A7-D5C2E63F3F31}" type="slidenum">
              <a:rPr lang="en-US" smtClean="0"/>
              <a:pPr/>
              <a:t>5</a:t>
            </a:fld>
            <a:endParaRPr lang="en-US"/>
          </a:p>
        </p:txBody>
      </p:sp>
    </p:spTree>
    <p:extLst>
      <p:ext uri="{BB962C8B-B14F-4D97-AF65-F5344CB8AC3E}">
        <p14:creationId xmlns:p14="http://schemas.microsoft.com/office/powerpoint/2010/main" val="2251364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57B089-3B37-4FCE-A8A7-D5C2E63F3F31}" type="slidenum">
              <a:rPr lang="en-US" smtClean="0"/>
              <a:pPr/>
              <a:t>19</a:t>
            </a:fld>
            <a:endParaRPr lang="en-US"/>
          </a:p>
        </p:txBody>
      </p:sp>
    </p:spTree>
    <p:extLst>
      <p:ext uri="{BB962C8B-B14F-4D97-AF65-F5344CB8AC3E}">
        <p14:creationId xmlns:p14="http://schemas.microsoft.com/office/powerpoint/2010/main" val="3125637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7441A21C-BB01-47C1-B218-A359820E1AB2}" type="datetime1">
              <a:rPr lang="en-US" smtClean="0"/>
              <a:pPr/>
              <a:t>2/18/2026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48C95FA-06A0-4D5B-B5F3-645497A338F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A5527F8-66E2-4FD5-8E6F-F98849C5CD58}"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8C95FA-06A0-4D5B-B5F3-645497A338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0D7CC99-9419-4575-9E22-E08F3F05A632}" type="datetime1">
              <a:rPr lang="en-US" smtClean="0"/>
              <a:pPr/>
              <a:t>2/18/2026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48C95FA-06A0-4D5B-B5F3-645497A338F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9C7BC790-FA5C-4F55-B914-CD50B73CABA0}" type="datetime1">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48C95FA-06A0-4D5B-B5F3-645497A338F6}"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CE212C8E-8E6B-46C9-A654-D4F1A5D19B91}" type="datetime1">
              <a:rPr lang="en-US" smtClean="0"/>
              <a:pPr/>
              <a:t>2/18/2026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48C95FA-06A0-4D5B-B5F3-645497A338F6}"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55313CC6-50E6-42D2-83D4-0F57AE39CACD}" type="datetime1">
              <a:rPr lang="en-US" smtClean="0"/>
              <a:pPr/>
              <a:t>2/18/2026</a:t>
            </a:fld>
            <a:endParaRPr lang="en-US"/>
          </a:p>
        </p:txBody>
      </p:sp>
      <p:sp>
        <p:nvSpPr>
          <p:cNvPr id="10" name="Slide Number Placeholder 9"/>
          <p:cNvSpPr>
            <a:spLocks noGrp="1"/>
          </p:cNvSpPr>
          <p:nvPr>
            <p:ph type="sldNum" sz="quarter" idx="16"/>
          </p:nvPr>
        </p:nvSpPr>
        <p:spPr/>
        <p:txBody>
          <a:bodyPr rtlCol="0"/>
          <a:lstStyle/>
          <a:p>
            <a:fld id="{D48C95FA-06A0-4D5B-B5F3-645497A338F6}"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46F87F66-3047-41EF-B149-214C3B458918}" type="datetime1">
              <a:rPr lang="en-US" smtClean="0"/>
              <a:pPr/>
              <a:t>2/18/2026</a:t>
            </a:fld>
            <a:endParaRPr lang="en-US"/>
          </a:p>
        </p:txBody>
      </p:sp>
      <p:sp>
        <p:nvSpPr>
          <p:cNvPr id="12" name="Slide Number Placeholder 11"/>
          <p:cNvSpPr>
            <a:spLocks noGrp="1"/>
          </p:cNvSpPr>
          <p:nvPr>
            <p:ph type="sldNum" sz="quarter" idx="16"/>
          </p:nvPr>
        </p:nvSpPr>
        <p:spPr/>
        <p:txBody>
          <a:bodyPr rtlCol="0"/>
          <a:lstStyle/>
          <a:p>
            <a:fld id="{D48C95FA-06A0-4D5B-B5F3-645497A338F6}"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F286D5F-C123-4E32-92C2-8168D7C699CC}" type="datetime1">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48C95FA-06A0-4D5B-B5F3-645497A338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E44A7-0900-4ACA-AA3B-7C5F91DF2A87}" type="datetime1">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48C95FA-06A0-4D5B-B5F3-645497A338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A516CC8-6713-42DA-A966-D388E2B78580}" type="datetime1">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48C95FA-06A0-4D5B-B5F3-645497A338F6}"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D2E8EDDF-B7F5-48E6-B6AB-1D902E720930}" type="datetime1">
              <a:rPr lang="en-US" smtClean="0"/>
              <a:pPr/>
              <a:t>2/18/2026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48C95FA-06A0-4D5B-B5F3-645497A338F6}"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D0FDA71-BC13-4858-A56A-29CAABEBB85F}" type="datetime1">
              <a:rPr lang="en-US" smtClean="0"/>
              <a:pPr/>
              <a:t>2/18/2026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48C95FA-06A0-4D5B-B5F3-645497A338F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medicare.gov/health-drug-plans/health-plan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policysearch.ama-assn.org/policyfinder/detail/*?uri=%2FAMADoc%2Fdirectives.xml-D-320.972.xml" TargetMode="External"/><Relationship Id="rId2" Type="http://schemas.openxmlformats.org/officeDocument/2006/relationships/hyperlink" Target="https://www.texmed.org/uploadedFiles/Current/2016_About_TMA/TMA_Leadership/House_of_Delegates/Summary%20of%20Actions%202024.pdf#page=23"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mhp.com/" TargetMode="External"/><Relationship Id="rId2" Type="http://schemas.openxmlformats.org/officeDocument/2006/relationships/hyperlink" Target="https://www.hhs.texas.gov/services/health/medicaid-chip/about-medicaid-chip/chip-state-plan" TargetMode="External"/><Relationship Id="rId1" Type="http://schemas.openxmlformats.org/officeDocument/2006/relationships/slideLayout" Target="../slideLayouts/slideLayout6.xml"/><Relationship Id="rId4" Type="http://schemas.openxmlformats.org/officeDocument/2006/relationships/hyperlink" Target="https://www.hhs.texas.gov/services/health/medicaid-chip/about-medicaid-chip/expansion-medicaid-managed-care"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imis.texmed.org/TMAIMIS/HARRIS/assets/PUBLICATIONS/Newsletter2/2026/202601/index.html" TargetMode="External"/><Relationship Id="rId2" Type="http://schemas.openxmlformats.org/officeDocument/2006/relationships/hyperlink" Target="https://www.macpac.gov/reference-materials/federal-legislative-milestones-in-medicaid-and-chip/" TargetMode="External"/><Relationship Id="rId1" Type="http://schemas.openxmlformats.org/officeDocument/2006/relationships/slideLayout" Target="../slideLayouts/slideLayout2.xml"/><Relationship Id="rId4" Type="http://schemas.openxmlformats.org/officeDocument/2006/relationships/hyperlink" Target="https://legiscan.com/TX/text/SB1266/id/3119133"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hcms.org/tmaimis/HARRIS/Practice_Resources/Practice_Management/ERISA.asp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hcms.org/tmaimis/HARRIS/Practice_Resources/Practice_Management/ERISA.aspx"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hcms.org/tmaimis/HARRIS/Practice_Resources/Practice_Management/ERISA.asp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capitol.texas.gov/tlodocs/89R/billtext/html/HB03812I.htm" TargetMode="External"/><Relationship Id="rId2" Type="http://schemas.openxmlformats.org/officeDocument/2006/relationships/hyperlink" Target="https://www.texmed.org/uploadedFiles/Current/2016_About_TMA/TMA_Leadership/House_of_Delegates/2024%20AUDIT%20TRAIL.pdf" TargetMode="External"/><Relationship Id="rId1" Type="http://schemas.openxmlformats.org/officeDocument/2006/relationships/slideLayout" Target="../slideLayouts/slideLayout2.xml"/><Relationship Id="rId5" Type="http://schemas.openxmlformats.org/officeDocument/2006/relationships/hyperlink" Target="https://www.texmed.org/uploadedFiles/Current/2016_About_TMA/TMA_Leadership/House_of_Delegates/2025_Reports_and_Resolutions/Summary%20of%20Actions%202025.pdf#page=24" TargetMode="External"/><Relationship Id="rId4" Type="http://schemas.openxmlformats.org/officeDocument/2006/relationships/hyperlink" Target="https://capitol.texas.gov/tlodocs/87R/billtext/html/HB03459F.htm" TargetMode="External"/></Relationships>
</file>

<file path=ppt/slides/_rels/slide25.xml.rels><?xml version="1.0" encoding="UTF-8" standalone="yes"?>
<Relationships xmlns="http://schemas.openxmlformats.org/package/2006/relationships"><Relationship Id="rId2" Type="http://schemas.openxmlformats.org/officeDocument/2006/relationships/hyperlink" Target="mailto:April_Bellard@hcms.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hcms.org/tmaimis/HARRIS/Practice_Resources/Billing_and_Payers/Where_to_File_Complaints.aspx"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hyperlink" Target="https://www.hcms.org/tmaimis/HARRIS/Practice_Resources/Billing_and_Payers/Payers/Medicare.aspx" TargetMode="External"/><Relationship Id="rId7" Type="http://schemas.openxmlformats.org/officeDocument/2006/relationships/hyperlink" Target="https://www.hcms.org/TMAIMIS/HARRIS/HARRIS/Practice_Resources/Billing_and_Payers/Payers/Marketplace.asp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hcms.org/tmaimis/HARRIS/Practice_Resources/Billing_and_Payers/Payers/Commercial_Plans.aspx" TargetMode="External"/><Relationship Id="rId5" Type="http://schemas.openxmlformats.org/officeDocument/2006/relationships/hyperlink" Target="https://www.hcms.org/tmaimis/HARRIS/Practice_Resources/Billing_and_Payers/Payers/Medicaid-CHIP.aspx" TargetMode="External"/><Relationship Id="rId4" Type="http://schemas.openxmlformats.org/officeDocument/2006/relationships/hyperlink" Target="https://www.hcms.org/tmaimis/HARRIS/Practice_Resources/Billing_and_Payers/Payers/Medicare_Advantage_Plans.aspx"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cms.gov/about-cms/where-we-are/regional-offices" TargetMode="External"/><Relationship Id="rId2" Type="http://schemas.openxmlformats.org/officeDocument/2006/relationships/hyperlink" Target="https://www.novitas-solutions.com/webcenter/portal/MedicareJH"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hcms.org/tmaimis/HARRIS/Practice_Resources/Quality%20Initiatives/HARRIS/Practice_Resources/Quality/Quality_Initiatives.aspx?hkey=1b26223b-7bf0-4b3e-8432-d396d75abf1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ama-assn.org/system/files/medicare-basics-medicare-economic-index.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886200"/>
            <a:ext cx="8229600" cy="1524000"/>
          </a:xfrm>
        </p:spPr>
        <p:txBody>
          <a:bodyPr>
            <a:noAutofit/>
          </a:bodyPr>
          <a:lstStyle/>
          <a:p>
            <a:pPr algn="ct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b="1">
                <a:solidFill>
                  <a:schemeClr val="bg1"/>
                </a:solidFill>
              </a:rPr>
            </a:br>
            <a:br>
              <a:rPr lang="en-US" sz="3600">
                <a:solidFill>
                  <a:schemeClr val="bg1"/>
                </a:solidFill>
              </a:rPr>
            </a:br>
            <a:br>
              <a:rPr lang="en-US" sz="1800" b="1">
                <a:solidFill>
                  <a:schemeClr val="bg1"/>
                </a:solidFill>
                <a:latin typeface="Calibri" panose="020F0502020204030204" pitchFamily="34" charset="0"/>
              </a:rPr>
            </a:br>
            <a:br>
              <a:rPr lang="en-US" sz="1800" b="1">
                <a:solidFill>
                  <a:schemeClr val="bg1"/>
                </a:solidFill>
                <a:latin typeface="Calibri" panose="020F0502020204030204" pitchFamily="34" charset="0"/>
              </a:rPr>
            </a:br>
            <a:endParaRPr lang="en-US" sz="1800" b="1">
              <a:solidFill>
                <a:schemeClr val="bg1"/>
              </a:solidFill>
              <a:latin typeface="Calibri" panose="020F0502020204030204" pitchFamily="34" charset="0"/>
            </a:endParaRPr>
          </a:p>
        </p:txBody>
      </p:sp>
      <p:pic>
        <p:nvPicPr>
          <p:cNvPr id="4" name="Picture 3" descr="COMPLETE HCMS LOGO blk-wht.jpg"/>
          <p:cNvPicPr>
            <a:picLocks noChangeAspect="1"/>
          </p:cNvPicPr>
          <p:nvPr/>
        </p:nvPicPr>
        <p:blipFill>
          <a:blip r:embed="rId3" cstate="print"/>
          <a:stretch>
            <a:fillRect/>
          </a:stretch>
        </p:blipFill>
        <p:spPr>
          <a:xfrm>
            <a:off x="7010400" y="38100"/>
            <a:ext cx="1984248" cy="723900"/>
          </a:xfrm>
          <a:prstGeom prst="rect">
            <a:avLst/>
          </a:prstGeom>
        </p:spPr>
      </p:pic>
      <p:sp>
        <p:nvSpPr>
          <p:cNvPr id="6" name="TextBox 5"/>
          <p:cNvSpPr txBox="1"/>
          <p:nvPr/>
        </p:nvSpPr>
        <p:spPr>
          <a:xfrm>
            <a:off x="685800" y="857310"/>
            <a:ext cx="7620000" cy="5262979"/>
          </a:xfrm>
          <a:prstGeom prst="rect">
            <a:avLst/>
          </a:prstGeom>
          <a:noFill/>
        </p:spPr>
        <p:txBody>
          <a:bodyPr wrap="square" rtlCol="0">
            <a:spAutoFit/>
          </a:bodyPr>
          <a:lstStyle/>
          <a:p>
            <a:pPr algn="ctr"/>
            <a:endParaRPr lang="en-US" sz="2200" dirty="0">
              <a:solidFill>
                <a:schemeClr val="bg1"/>
              </a:solidFill>
              <a:latin typeface="Times New Roman" panose="02020603050405020304" pitchFamily="18" charset="0"/>
              <a:cs typeface="Times New Roman" panose="02020603050405020304" pitchFamily="18" charset="0"/>
            </a:endParaRPr>
          </a:p>
          <a:p>
            <a:pPr algn="ctr"/>
            <a:endParaRPr lang="en-US" sz="2800" b="1" dirty="0">
              <a:solidFill>
                <a:schemeClr val="bg1"/>
              </a:solidFill>
              <a:latin typeface="Times New Roman" panose="02020603050405020304" pitchFamily="18" charset="0"/>
              <a:cs typeface="Times New Roman" panose="02020603050405020304" pitchFamily="18" charset="0"/>
            </a:endParaRPr>
          </a:p>
          <a:p>
            <a:pPr algn="ctr"/>
            <a:r>
              <a:rPr lang="en-US" sz="2800" b="1" dirty="0">
                <a:solidFill>
                  <a:schemeClr val="bg1"/>
                </a:solidFill>
                <a:latin typeface="Times New Roman" panose="02020603050405020304" pitchFamily="18" charset="0"/>
                <a:cs typeface="Times New Roman" panose="02020603050405020304" pitchFamily="18" charset="0"/>
              </a:rPr>
              <a:t>The Business of Medicine</a:t>
            </a:r>
          </a:p>
          <a:p>
            <a:pPr algn="ctr"/>
            <a:endParaRPr lang="en-US" sz="2400" b="1" dirty="0">
              <a:solidFill>
                <a:schemeClr val="bg1"/>
              </a:solidFill>
              <a:latin typeface="Times New Roman" panose="02020603050405020304" pitchFamily="18" charset="0"/>
              <a:cs typeface="Times New Roman" panose="02020603050405020304" pitchFamily="18" charset="0"/>
            </a:endParaRPr>
          </a:p>
          <a:p>
            <a:pPr algn="ctr"/>
            <a:r>
              <a:rPr lang="en-US" sz="2400" b="1" dirty="0">
                <a:solidFill>
                  <a:schemeClr val="bg1"/>
                </a:solidFill>
                <a:latin typeface="Times New Roman" panose="02020603050405020304" pitchFamily="18" charset="0"/>
                <a:cs typeface="Times New Roman" panose="02020603050405020304" pitchFamily="18" charset="0"/>
              </a:rPr>
              <a:t>Insurance Challenges and Reform: Advocacy for Physicians and Patients</a:t>
            </a:r>
            <a:endParaRPr lang="en-US" sz="2200" b="1" dirty="0">
              <a:solidFill>
                <a:schemeClr val="bg1"/>
              </a:solidFill>
              <a:latin typeface="Times New Roman" panose="02020603050405020304" pitchFamily="18" charset="0"/>
              <a:cs typeface="Times New Roman" panose="02020603050405020304" pitchFamily="18" charset="0"/>
            </a:endParaRPr>
          </a:p>
          <a:p>
            <a:pPr algn="ctr"/>
            <a:endParaRPr lang="en-US" sz="2200" dirty="0">
              <a:solidFill>
                <a:schemeClr val="bg1"/>
              </a:solidFill>
              <a:latin typeface="Times New Roman" panose="02020603050405020304" pitchFamily="18" charset="0"/>
              <a:cs typeface="Times New Roman" panose="02020603050405020304" pitchFamily="18" charset="0"/>
            </a:endParaRPr>
          </a:p>
          <a:p>
            <a:pPr algn="ctr"/>
            <a:r>
              <a:rPr lang="en-US" sz="2200" dirty="0">
                <a:solidFill>
                  <a:schemeClr val="bg1"/>
                </a:solidFill>
                <a:latin typeface="Times New Roman" panose="02020603050405020304" pitchFamily="18" charset="0"/>
                <a:cs typeface="Times New Roman" panose="02020603050405020304" pitchFamily="18" charset="0"/>
              </a:rPr>
              <a:t>Presented by</a:t>
            </a:r>
          </a:p>
          <a:p>
            <a:pPr algn="ctr"/>
            <a:r>
              <a:rPr lang="en-US" sz="2200" dirty="0">
                <a:solidFill>
                  <a:schemeClr val="bg1"/>
                </a:solidFill>
                <a:latin typeface="Times New Roman" panose="02020603050405020304" pitchFamily="18" charset="0"/>
                <a:cs typeface="Times New Roman" panose="02020603050405020304" pitchFamily="18" charset="0"/>
              </a:rPr>
              <a:t>April A. Bellard, MHA</a:t>
            </a:r>
          </a:p>
          <a:p>
            <a:pPr algn="ctr"/>
            <a:r>
              <a:rPr lang="en-US" sz="2200" dirty="0">
                <a:solidFill>
                  <a:schemeClr val="bg1"/>
                </a:solidFill>
                <a:latin typeface="Times New Roman" panose="02020603050405020304" pitchFamily="18" charset="0"/>
                <a:cs typeface="Times New Roman" panose="02020603050405020304" pitchFamily="18" charset="0"/>
              </a:rPr>
              <a:t>Director of Payment Advocacy and Practice Management</a:t>
            </a:r>
          </a:p>
          <a:p>
            <a:pPr algn="ctr"/>
            <a:r>
              <a:rPr lang="en-US" sz="2200" dirty="0">
                <a:solidFill>
                  <a:schemeClr val="bg1"/>
                </a:solidFill>
                <a:latin typeface="Times New Roman" panose="02020603050405020304" pitchFamily="18" charset="0"/>
                <a:cs typeface="Times New Roman" panose="02020603050405020304" pitchFamily="18" charset="0"/>
              </a:rPr>
              <a:t>Harris County Medical Society (HCMS)</a:t>
            </a:r>
          </a:p>
          <a:p>
            <a:pPr algn="ctr"/>
            <a:endParaRPr lang="en-US" sz="2200" dirty="0">
              <a:solidFill>
                <a:schemeClr val="bg1"/>
              </a:solidFill>
              <a:latin typeface="Times New Roman" panose="02020603050405020304" pitchFamily="18" charset="0"/>
              <a:cs typeface="Times New Roman" panose="02020603050405020304" pitchFamily="18" charset="0"/>
            </a:endParaRPr>
          </a:p>
          <a:p>
            <a:pPr algn="ctr"/>
            <a:endParaRPr lang="en-US" dirty="0">
              <a:solidFill>
                <a:schemeClr val="bg1"/>
              </a:solidFill>
            </a:endParaRPr>
          </a:p>
          <a:p>
            <a:pPr algn="ctr"/>
            <a:r>
              <a:rPr lang="en-US" dirty="0">
                <a:solidFill>
                  <a:schemeClr val="bg1"/>
                </a:solidFill>
              </a:rPr>
              <a:t>					</a:t>
            </a:r>
            <a:r>
              <a:rPr lang="en-US" dirty="0">
                <a:solidFill>
                  <a:schemeClr val="bg1"/>
                </a:solidFill>
                <a:latin typeface="Times New Roman" panose="02020603050405020304" pitchFamily="18" charset="0"/>
                <a:cs typeface="Times New Roman" panose="02020603050405020304" pitchFamily="18" charset="0"/>
              </a:rPr>
              <a:t>Feb. 1, 2026</a:t>
            </a:r>
          </a:p>
          <a:p>
            <a:pPr algn="ctr"/>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63035-A8FE-39C6-9401-D97A0DBC705A}"/>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Medicare Advantage Plans (MAPs)</a:t>
            </a:r>
          </a:p>
        </p:txBody>
      </p:sp>
      <p:sp>
        <p:nvSpPr>
          <p:cNvPr id="4" name="Slide Number Placeholder 3">
            <a:extLst>
              <a:ext uri="{FF2B5EF4-FFF2-40B4-BE49-F238E27FC236}">
                <a16:creationId xmlns:a16="http://schemas.microsoft.com/office/drawing/2014/main" id="{D9856778-CB40-DA41-795B-9099A1C8405A}"/>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10</a:t>
            </a:fld>
            <a:endParaRPr lang="en-US"/>
          </a:p>
        </p:txBody>
      </p:sp>
      <p:sp>
        <p:nvSpPr>
          <p:cNvPr id="5" name="Content Placeholder 4">
            <a:extLst>
              <a:ext uri="{FF2B5EF4-FFF2-40B4-BE49-F238E27FC236}">
                <a16:creationId xmlns:a16="http://schemas.microsoft.com/office/drawing/2014/main" id="{0AB087B4-D0D8-CFC4-955D-C02DE4A29F8A}"/>
              </a:ext>
            </a:extLst>
          </p:cNvPr>
          <p:cNvSpPr>
            <a:spLocks noGrp="1"/>
          </p:cNvSpPr>
          <p:nvPr>
            <p:ph sz="quarter" idx="1"/>
          </p:nvPr>
        </p:nvSpPr>
        <p:spPr>
          <a:xfrm>
            <a:off x="612648" y="1600200"/>
            <a:ext cx="8153400" cy="4953000"/>
          </a:xfrm>
        </p:spPr>
        <p:txBody>
          <a:bodyPr>
            <a:normAutofit fontScale="70000" lnSpcReduction="20000"/>
          </a:bodyPr>
          <a:lstStyle/>
          <a:p>
            <a:pPr marL="0" indent="0">
              <a:buNone/>
            </a:pPr>
            <a:r>
              <a:rPr lang="en-US" sz="3200" u="sng">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Medicare Advantage </a:t>
            </a:r>
            <a:r>
              <a:rPr lang="en-US" sz="3200">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Plans</a:t>
            </a:r>
            <a:r>
              <a:rPr lang="en-US" sz="3200">
                <a:solidFill>
                  <a:srgbClr val="0070C0"/>
                </a:solidFill>
                <a:latin typeface="Times New Roman" panose="02020603050405020304" pitchFamily="18" charset="0"/>
                <a:cs typeface="Times New Roman" panose="02020603050405020304" pitchFamily="18" charset="0"/>
              </a:rPr>
              <a:t> </a:t>
            </a:r>
            <a:r>
              <a:rPr lang="en-US" sz="3200">
                <a:latin typeface="Times New Roman" panose="02020603050405020304" pitchFamily="18" charset="0"/>
                <a:cs typeface="Times New Roman" panose="02020603050405020304" pitchFamily="18" charset="0"/>
              </a:rPr>
              <a:t>are offered by private insurers and combine Medicare Parts A, B, and D into a single plan. Although regulated by the Centers for Medicare &amp; Medicaid Services (CMS), these plans function similarly to commercial insurance products. Medicare Advantage was intended to lower overall Medicare spending; however, it has not achieved this goal and is estimated to cost taxpayers approximately 20% more per enrollee than traditional Medicare.</a:t>
            </a:r>
            <a:endParaRPr lang="en-US" sz="3200" b="1">
              <a:latin typeface="Times New Roman" panose="02020603050405020304" pitchFamily="18" charset="0"/>
              <a:cs typeface="Times New Roman" panose="02020603050405020304" pitchFamily="18" charset="0"/>
            </a:endParaRPr>
          </a:p>
          <a:p>
            <a:pPr marL="0" indent="0">
              <a:buNone/>
            </a:pPr>
            <a:r>
              <a:rPr lang="en-US" sz="3200" b="1">
                <a:latin typeface="Times New Roman" panose="02020603050405020304" pitchFamily="18" charset="0"/>
                <a:cs typeface="Times New Roman" panose="02020603050405020304" pitchFamily="18" charset="0"/>
              </a:rPr>
              <a:t>Challenges: </a:t>
            </a:r>
          </a:p>
          <a:p>
            <a:pPr>
              <a:buFont typeface="Wingdings" panose="05000000000000000000" pitchFamily="2" charset="2"/>
              <a:buChar char="§"/>
            </a:pPr>
            <a:r>
              <a:rPr lang="en-US" sz="3200">
                <a:latin typeface="Times New Roman" panose="02020603050405020304" pitchFamily="18" charset="0"/>
                <a:cs typeface="Times New Roman" panose="02020603050405020304" pitchFamily="18" charset="0"/>
              </a:rPr>
              <a:t>Reimbursement rates tied to Medicare, often inadequate to cover costs and declining over time</a:t>
            </a:r>
          </a:p>
          <a:p>
            <a:pPr>
              <a:buFont typeface="Wingdings" panose="05000000000000000000" pitchFamily="2" charset="2"/>
              <a:buChar char="§"/>
            </a:pPr>
            <a:r>
              <a:rPr lang="en-US" sz="3200">
                <a:latin typeface="Times New Roman" panose="02020603050405020304" pitchFamily="18" charset="0"/>
                <a:cs typeface="Times New Roman" panose="02020603050405020304" pitchFamily="18" charset="0"/>
              </a:rPr>
              <a:t>Strict National Correct Coding Initiative (NCCI) edits, including PTP, MUE, and add-on code limitations</a:t>
            </a:r>
          </a:p>
          <a:p>
            <a:pPr>
              <a:buFont typeface="Wingdings" panose="05000000000000000000" pitchFamily="2" charset="2"/>
              <a:buChar char="§"/>
            </a:pPr>
            <a:r>
              <a:rPr lang="en-US" sz="3200">
                <a:latin typeface="Times New Roman" panose="02020603050405020304" pitchFamily="18" charset="0"/>
                <a:cs typeface="Times New Roman" panose="02020603050405020304" pitchFamily="18" charset="0"/>
              </a:rPr>
              <a:t>In-network referral and authorization requirements</a:t>
            </a:r>
          </a:p>
          <a:p>
            <a:pPr>
              <a:buFont typeface="Wingdings" panose="05000000000000000000" pitchFamily="2" charset="2"/>
              <a:buChar char="§"/>
            </a:pPr>
            <a:r>
              <a:rPr lang="en-US" sz="3200">
                <a:latin typeface="Times New Roman" panose="02020603050405020304" pitchFamily="18" charset="0"/>
                <a:cs typeface="Times New Roman" panose="02020603050405020304" pitchFamily="18" charset="0"/>
              </a:rPr>
              <a:t>Restricted formularies with tiers, step therapy, and prior authorization</a:t>
            </a:r>
          </a:p>
          <a:p>
            <a:pPr>
              <a:buFont typeface="Wingdings" panose="05000000000000000000" pitchFamily="2" charset="2"/>
              <a:buChar char="§"/>
            </a:pPr>
            <a:r>
              <a:rPr lang="en-US" sz="3200">
                <a:latin typeface="Times New Roman" panose="02020603050405020304" pitchFamily="18" charset="0"/>
                <a:cs typeface="Times New Roman" panose="02020603050405020304" pitchFamily="18" charset="0"/>
              </a:rPr>
              <a:t>Complex, time-consuming, and often ineffective appeals processes</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9468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02BD7-2A25-39C7-B515-A03DB97E894C}"/>
              </a:ext>
            </a:extLst>
          </p:cNvPr>
          <p:cNvSpPr>
            <a:spLocks noGrp="1"/>
          </p:cNvSpPr>
          <p:nvPr>
            <p:ph type="title"/>
          </p:nvPr>
        </p:nvSpPr>
        <p:spPr/>
        <p:txBody>
          <a:bodyPr/>
          <a:lstStyle/>
          <a:p>
            <a:r>
              <a:rPr lang="en-US" dirty="0">
                <a:solidFill>
                  <a:schemeClr val="tx1"/>
                </a:solidFill>
                <a:latin typeface="Times New Roman" panose="02020603050405020304" pitchFamily="18" charset="0"/>
                <a:cs typeface="Times New Roman" panose="02020603050405020304" pitchFamily="18" charset="0"/>
              </a:rPr>
              <a:t>Medicare Advantage Plans (MAPs)</a:t>
            </a:r>
            <a:endParaRPr lang="en-US" dirty="0"/>
          </a:p>
        </p:txBody>
      </p:sp>
      <p:sp>
        <p:nvSpPr>
          <p:cNvPr id="4" name="Slide Number Placeholder 3">
            <a:extLst>
              <a:ext uri="{FF2B5EF4-FFF2-40B4-BE49-F238E27FC236}">
                <a16:creationId xmlns:a16="http://schemas.microsoft.com/office/drawing/2014/main" id="{47758CD9-AA0E-0EE0-FBC9-520B399B2D8D}"/>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11</a:t>
            </a:fld>
            <a:endParaRPr lang="en-US"/>
          </a:p>
        </p:txBody>
      </p:sp>
      <p:sp>
        <p:nvSpPr>
          <p:cNvPr id="5" name="Content Placeholder 4">
            <a:extLst>
              <a:ext uri="{FF2B5EF4-FFF2-40B4-BE49-F238E27FC236}">
                <a16:creationId xmlns:a16="http://schemas.microsoft.com/office/drawing/2014/main" id="{EC59DDBF-EB29-B048-4A1C-6AF7DE78AA46}"/>
              </a:ext>
            </a:extLst>
          </p:cNvPr>
          <p:cNvSpPr>
            <a:spLocks noGrp="1"/>
          </p:cNvSpPr>
          <p:nvPr>
            <p:ph sz="quarter" idx="1"/>
          </p:nvPr>
        </p:nvSpPr>
        <p:spPr/>
        <p:txBody>
          <a:bodyPr>
            <a:normAutofit fontScale="77500" lnSpcReduction="20000"/>
          </a:bodyPr>
          <a:lstStyle/>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Annual audits frequently resulting in significant payment recoupments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Limited or no access to provider representatives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Automatic downcoding of Evaluation and Management (E/M) services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Unresponsive Regional Administrators (RACs) responsible for complaint and grievance resolution</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Extensive prior authorization requirements for radiology, high-cost services, and even generic medications</a:t>
            </a:r>
          </a:p>
          <a:p>
            <a:pPr lvl="1">
              <a:buFont typeface="Arial" panose="020B0604020202020204" pitchFamily="34" charset="0"/>
              <a:buChar char="•"/>
            </a:pPr>
            <a:r>
              <a:rPr lang="en-US">
                <a:latin typeface="Times New Roman" panose="02020603050405020304" pitchFamily="18" charset="0"/>
                <a:cs typeface="Times New Roman" panose="02020603050405020304" pitchFamily="18" charset="0"/>
              </a:rPr>
              <a:t>Between 3.5% and 13.6% prior authorization requests were denied in 2023 according to a KFF study. </a:t>
            </a:r>
          </a:p>
          <a:p>
            <a:pPr lvl="1">
              <a:buFont typeface="Arial" panose="020B0604020202020204" pitchFamily="34" charset="0"/>
              <a:buChar char="•"/>
            </a:pPr>
            <a:r>
              <a:rPr lang="en-US">
                <a:latin typeface="Times New Roman" panose="02020603050405020304" pitchFamily="18" charset="0"/>
                <a:cs typeface="Times New Roman" panose="02020603050405020304" pitchFamily="18" charset="0"/>
              </a:rPr>
              <a:t>More than 80% of those that were appealed were overturned indicating significant inappropriate, premature, or wrongful denials that restricted access to medically necessary care. </a:t>
            </a:r>
          </a:p>
          <a:p>
            <a:pPr>
              <a:buFont typeface="Wingdings" panose="05000000000000000000" pitchFamily="2" charset="2"/>
              <a:buChar char="§"/>
            </a:pPr>
            <a:endParaRPr lang="en-US">
              <a:latin typeface="Times New Roman" panose="02020603050405020304" pitchFamily="18" charset="0"/>
              <a:cs typeface="Times New Roman" panose="02020603050405020304" pitchFamily="18" charset="0"/>
            </a:endParaRPr>
          </a:p>
          <a:p>
            <a:pPr marL="0" indent="0">
              <a:buNone/>
            </a:pPr>
            <a:endParaRPr lang="en-US"/>
          </a:p>
        </p:txBody>
      </p:sp>
    </p:spTree>
    <p:extLst>
      <p:ext uri="{BB962C8B-B14F-4D97-AF65-F5344CB8AC3E}">
        <p14:creationId xmlns:p14="http://schemas.microsoft.com/office/powerpoint/2010/main" val="2667260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0D9A4-FCA2-C380-6503-D99DA31CD2D8}"/>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Medicare Advantage Plans (MAPs)</a:t>
            </a:r>
            <a:endParaRPr lang="en-US"/>
          </a:p>
        </p:txBody>
      </p:sp>
      <p:sp>
        <p:nvSpPr>
          <p:cNvPr id="4" name="Slide Number Placeholder 3">
            <a:extLst>
              <a:ext uri="{FF2B5EF4-FFF2-40B4-BE49-F238E27FC236}">
                <a16:creationId xmlns:a16="http://schemas.microsoft.com/office/drawing/2014/main" id="{55BB65BB-7D5C-621B-4A68-32ABC97660C7}"/>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12</a:t>
            </a:fld>
            <a:endParaRPr lang="en-US"/>
          </a:p>
        </p:txBody>
      </p:sp>
      <p:sp>
        <p:nvSpPr>
          <p:cNvPr id="5" name="Content Placeholder 4">
            <a:extLst>
              <a:ext uri="{FF2B5EF4-FFF2-40B4-BE49-F238E27FC236}">
                <a16:creationId xmlns:a16="http://schemas.microsoft.com/office/drawing/2014/main" id="{4B55968B-094F-04A2-148C-48C95945FA8B}"/>
              </a:ext>
            </a:extLst>
          </p:cNvPr>
          <p:cNvSpPr>
            <a:spLocks noGrp="1"/>
          </p:cNvSpPr>
          <p:nvPr>
            <p:ph sz="quarter" idx="1"/>
          </p:nvPr>
        </p:nvSpPr>
        <p:spPr/>
        <p:txBody>
          <a:bodyPr>
            <a:normAutofit fontScale="77500" lnSpcReduction="20000"/>
          </a:bodyPr>
          <a:lstStyle/>
          <a:p>
            <a:pPr marL="0" indent="0">
              <a:buNone/>
            </a:pPr>
            <a:r>
              <a:rPr lang="en-US" b="1" dirty="0">
                <a:latin typeface="Times New Roman" panose="02020603050405020304" pitchFamily="18" charset="0"/>
                <a:cs typeface="Times New Roman" panose="02020603050405020304" pitchFamily="18" charset="0"/>
              </a:rPr>
              <a:t>Advocacy:</a:t>
            </a:r>
          </a:p>
          <a:p>
            <a:pPr>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Payment Reform - Medicare Payment Reform is needed to address persistently low reimbursement rates within Medicare Advantage plans.</a:t>
            </a:r>
          </a:p>
          <a:p>
            <a:pPr>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Automatic Downcoding of E/M Services – </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 May 2024, HCMS submitted </a:t>
            </a:r>
            <a:r>
              <a:rPr lang="en-US" dirty="0">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Resolution 403</a:t>
            </a:r>
            <a:r>
              <a:rPr lang="en-US" dirty="0">
                <a:solidFill>
                  <a:srgbClr val="0070C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the TMA House of Delegates requesting action to prohibit automatic downcoding. The resolution advanced to the June 2024 AMA HOD as Resolution 714, where it was adopted. As a result, the AMA updated </a:t>
            </a:r>
            <a:r>
              <a:rPr lang="en-US" dirty="0">
                <a:solidFill>
                  <a:srgbClr val="0070C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Policy D-320.972 </a:t>
            </a:r>
            <a:r>
              <a:rPr lang="en-US" dirty="0">
                <a:latin typeface="Times New Roman" panose="02020603050405020304" pitchFamily="18" charset="0"/>
                <a:cs typeface="Times New Roman" panose="02020603050405020304" pitchFamily="18" charset="0"/>
              </a:rPr>
              <a:t>to reflect this position.</a:t>
            </a:r>
          </a:p>
          <a:p>
            <a:pPr lvl="1">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HCMS continues to collaborate with the AMA to pursue regulatory relief from automatic downcoding practices. In June 2025, the AMA released model state legislation, the Transparency in Downcoding Act, to support state-level advocacy. The AMA is also actively pursuing federal legislative and regulatory action to prohibit automatic downcoding in self-insured ERISA plans.</a:t>
            </a:r>
          </a:p>
        </p:txBody>
      </p:sp>
    </p:spTree>
    <p:extLst>
      <p:ext uri="{BB962C8B-B14F-4D97-AF65-F5344CB8AC3E}">
        <p14:creationId xmlns:p14="http://schemas.microsoft.com/office/powerpoint/2010/main" val="1203744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A409E-916C-799E-0980-A95094C33445}"/>
              </a:ext>
            </a:extLst>
          </p:cNvPr>
          <p:cNvSpPr>
            <a:spLocks noGrp="1"/>
          </p:cNvSpPr>
          <p:nvPr>
            <p:ph type="title"/>
          </p:nvPr>
        </p:nvSpPr>
        <p:spPr/>
        <p:txBody>
          <a:bodyPr>
            <a:normAutofit fontScale="90000"/>
          </a:bodyPr>
          <a:lstStyle/>
          <a:p>
            <a:r>
              <a:rPr lang="en-US">
                <a:solidFill>
                  <a:schemeClr val="tx1"/>
                </a:solidFill>
                <a:latin typeface="Times New Roman" panose="02020603050405020304" pitchFamily="18" charset="0"/>
                <a:cs typeface="Times New Roman" panose="02020603050405020304" pitchFamily="18" charset="0"/>
              </a:rPr>
              <a:t>Medicaid and Medicaid Managed Care</a:t>
            </a:r>
          </a:p>
        </p:txBody>
      </p:sp>
      <p:sp>
        <p:nvSpPr>
          <p:cNvPr id="4" name="Slide Number Placeholder 3">
            <a:extLst>
              <a:ext uri="{FF2B5EF4-FFF2-40B4-BE49-F238E27FC236}">
                <a16:creationId xmlns:a16="http://schemas.microsoft.com/office/drawing/2014/main" id="{16D54F4B-B9B2-306A-88B8-4F71906B53F6}"/>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13</a:t>
            </a:fld>
            <a:endParaRPr lang="en-US"/>
          </a:p>
        </p:txBody>
      </p:sp>
      <p:sp>
        <p:nvSpPr>
          <p:cNvPr id="6" name="TextBox 5">
            <a:extLst>
              <a:ext uri="{FF2B5EF4-FFF2-40B4-BE49-F238E27FC236}">
                <a16:creationId xmlns:a16="http://schemas.microsoft.com/office/drawing/2014/main" id="{8D8F9E71-EE5B-3AB1-6076-79BE18EB5F50}"/>
              </a:ext>
            </a:extLst>
          </p:cNvPr>
          <p:cNvSpPr txBox="1"/>
          <p:nvPr/>
        </p:nvSpPr>
        <p:spPr>
          <a:xfrm>
            <a:off x="533400" y="1676400"/>
            <a:ext cx="8382000" cy="5170646"/>
          </a:xfrm>
          <a:prstGeom prst="rect">
            <a:avLst/>
          </a:prstGeom>
          <a:noFill/>
        </p:spPr>
        <p:txBody>
          <a:bodyPr wrap="square">
            <a:spAutoFit/>
          </a:bodyPr>
          <a:lstStyle/>
          <a:p>
            <a:r>
              <a:rPr lang="en-US" sz="2200" b="0" i="0">
                <a:solidFill>
                  <a:srgbClr val="0070C0"/>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Medicaid</a:t>
            </a:r>
            <a:r>
              <a:rPr lang="en-US" sz="2200" b="0" i="0">
                <a:solidFill>
                  <a:srgbClr val="1E1E1E"/>
                </a:solidFill>
                <a:effectLst/>
                <a:latin typeface="Times New Roman" panose="02020603050405020304" pitchFamily="18" charset="0"/>
                <a:cs typeface="Times New Roman" panose="02020603050405020304" pitchFamily="18" charset="0"/>
              </a:rPr>
              <a:t> is a joint state and federal program serving individuals and families who meet income eligibility requirements </a:t>
            </a:r>
            <a:r>
              <a:rPr lang="en-US" sz="2200">
                <a:latin typeface="Times New Roman" panose="02020603050405020304" pitchFamily="18" charset="0"/>
                <a:cs typeface="Times New Roman" panose="02020603050405020304" pitchFamily="18" charset="0"/>
              </a:rPr>
              <a:t>regulated by the </a:t>
            </a:r>
            <a:r>
              <a:rPr lang="en-US" sz="2200">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Texas Health and Human Services</a:t>
            </a:r>
            <a:r>
              <a:rPr lang="en-US" sz="2200">
                <a:latin typeface="Times New Roman" panose="02020603050405020304" pitchFamily="18" charset="0"/>
                <a:cs typeface="Times New Roman" panose="02020603050405020304" pitchFamily="18" charset="0"/>
              </a:rPr>
              <a:t> with some federal oversight by the CMS. It is administered by the </a:t>
            </a:r>
            <a:r>
              <a:rPr lang="en-US" sz="2200">
                <a:solidFill>
                  <a:srgbClr val="0070C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Texas Medicaid &amp; Healthcare Partnership (TMHP)</a:t>
            </a:r>
            <a:r>
              <a:rPr lang="en-US" sz="2200" b="0" i="0">
                <a:solidFill>
                  <a:srgbClr val="1E1E1E"/>
                </a:solidFill>
                <a:effectLst/>
                <a:latin typeface="Times New Roman" panose="02020603050405020304" pitchFamily="18" charset="0"/>
                <a:cs typeface="Times New Roman" panose="02020603050405020304" pitchFamily="18" charset="0"/>
              </a:rPr>
              <a:t>. </a:t>
            </a:r>
          </a:p>
          <a:p>
            <a:endParaRPr lang="en-US" sz="2200">
              <a:solidFill>
                <a:srgbClr val="1E1E1E"/>
              </a:solidFill>
              <a:latin typeface="Times New Roman" panose="02020603050405020304" pitchFamily="18" charset="0"/>
              <a:cs typeface="Times New Roman" panose="02020603050405020304" pitchFamily="18" charset="0"/>
            </a:endParaRPr>
          </a:p>
          <a:p>
            <a:r>
              <a:rPr lang="en-US" sz="2200" b="0" i="0">
                <a:solidFill>
                  <a:srgbClr val="1E1E1E"/>
                </a:solidFill>
                <a:effectLst/>
                <a:latin typeface="Times New Roman" panose="02020603050405020304" pitchFamily="18" charset="0"/>
                <a:cs typeface="Times New Roman" panose="02020603050405020304" pitchFamily="18" charset="0"/>
              </a:rPr>
              <a:t>Texas Medicaid programs include STAR, STAR+PLUS, STAR Health, and STAR Kids, which primarily provide services through </a:t>
            </a:r>
            <a:r>
              <a:rPr lang="en-US" sz="2200">
                <a:solidFill>
                  <a:srgbClr val="0070C0"/>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Managed Care Organizations </a:t>
            </a:r>
            <a:r>
              <a:rPr lang="en-US" sz="2200">
                <a:solidFill>
                  <a:srgbClr val="1E1E1E"/>
                </a:solidFill>
                <a:latin typeface="Times New Roman" panose="02020603050405020304" pitchFamily="18" charset="0"/>
                <a:cs typeface="Times New Roman" panose="02020603050405020304" pitchFamily="18" charset="0"/>
              </a:rPr>
              <a:t>(MCOs) with limited provider networks who </a:t>
            </a:r>
            <a:r>
              <a:rPr lang="en-US" sz="2200" b="0" i="0">
                <a:solidFill>
                  <a:srgbClr val="1E1E1E"/>
                </a:solidFill>
                <a:effectLst/>
                <a:latin typeface="Times New Roman" panose="02020603050405020304" pitchFamily="18" charset="0"/>
                <a:cs typeface="Times New Roman" panose="02020603050405020304" pitchFamily="18" charset="0"/>
              </a:rPr>
              <a:t>often offer supplemental benefits such as dental and vision care.</a:t>
            </a:r>
          </a:p>
          <a:p>
            <a:endParaRPr lang="en-US" sz="2200">
              <a:solidFill>
                <a:srgbClr val="1E1E1E"/>
              </a:solidFill>
              <a:latin typeface="Times New Roman" panose="02020603050405020304" pitchFamily="18" charset="0"/>
              <a:cs typeface="Times New Roman" panose="02020603050405020304" pitchFamily="18" charset="0"/>
            </a:endParaRPr>
          </a:p>
          <a:p>
            <a:r>
              <a:rPr lang="en-US" sz="2200" b="0" i="0">
                <a:solidFill>
                  <a:srgbClr val="1E1E1E"/>
                </a:solidFill>
                <a:effectLst/>
                <a:latin typeface="Times New Roman" panose="02020603050405020304" pitchFamily="18" charset="0"/>
                <a:cs typeface="Times New Roman" panose="02020603050405020304" pitchFamily="18" charset="0"/>
              </a:rPr>
              <a:t>The </a:t>
            </a:r>
            <a:r>
              <a:rPr lang="en-US" sz="2200" b="0" i="0">
                <a:solidFill>
                  <a:srgbClr val="0070C0"/>
                </a:solidFill>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Children’s Health Insurance Program </a:t>
            </a:r>
            <a:r>
              <a:rPr lang="en-US" sz="2200" b="0" i="0">
                <a:solidFill>
                  <a:srgbClr val="1E1E1E"/>
                </a:solidFill>
                <a:effectLst/>
                <a:latin typeface="Times New Roman" panose="02020603050405020304" pitchFamily="18" charset="0"/>
                <a:cs typeface="Times New Roman" panose="02020603050405020304" pitchFamily="18" charset="0"/>
              </a:rPr>
              <a:t>(CHIP) provides low-cost coverage for children ages 0–18 in families who do not qualify for Medicaid but cannot afford private insurance. CHIP is also administered through private MCOs.</a:t>
            </a:r>
            <a:endParaRPr lang="en-US" sz="2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8782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66C82-EE41-B9A0-3BAF-1B149283B55B}"/>
              </a:ext>
            </a:extLst>
          </p:cNvPr>
          <p:cNvSpPr>
            <a:spLocks noGrp="1"/>
          </p:cNvSpPr>
          <p:nvPr>
            <p:ph type="title"/>
          </p:nvPr>
        </p:nvSpPr>
        <p:spPr/>
        <p:txBody>
          <a:bodyPr>
            <a:normAutofit fontScale="90000"/>
          </a:bodyPr>
          <a:lstStyle/>
          <a:p>
            <a:r>
              <a:rPr lang="en-US">
                <a:solidFill>
                  <a:schemeClr val="tx1"/>
                </a:solidFill>
                <a:latin typeface="Times New Roman" panose="02020603050405020304" pitchFamily="18" charset="0"/>
                <a:cs typeface="Times New Roman" panose="02020603050405020304" pitchFamily="18" charset="0"/>
              </a:rPr>
              <a:t>Medicaid and Medicaid Managed Care</a:t>
            </a:r>
            <a:endParaRPr lang="en-US"/>
          </a:p>
        </p:txBody>
      </p:sp>
      <p:sp>
        <p:nvSpPr>
          <p:cNvPr id="4" name="Slide Number Placeholder 3">
            <a:extLst>
              <a:ext uri="{FF2B5EF4-FFF2-40B4-BE49-F238E27FC236}">
                <a16:creationId xmlns:a16="http://schemas.microsoft.com/office/drawing/2014/main" id="{86084387-0703-F0A4-93FE-ECF4450433DF}"/>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14</a:t>
            </a:fld>
            <a:endParaRPr lang="en-US"/>
          </a:p>
        </p:txBody>
      </p:sp>
      <p:sp>
        <p:nvSpPr>
          <p:cNvPr id="5" name="Content Placeholder 4">
            <a:extLst>
              <a:ext uri="{FF2B5EF4-FFF2-40B4-BE49-F238E27FC236}">
                <a16:creationId xmlns:a16="http://schemas.microsoft.com/office/drawing/2014/main" id="{A8E2BE33-6003-7247-8017-6C26F26AB002}"/>
              </a:ext>
            </a:extLst>
          </p:cNvPr>
          <p:cNvSpPr>
            <a:spLocks noGrp="1"/>
          </p:cNvSpPr>
          <p:nvPr>
            <p:ph sz="quarter" idx="1"/>
          </p:nvPr>
        </p:nvSpPr>
        <p:spPr>
          <a:xfrm>
            <a:off x="612648" y="1600200"/>
            <a:ext cx="8153400" cy="4953000"/>
          </a:xfrm>
        </p:spPr>
        <p:txBody>
          <a:bodyPr>
            <a:normAutofit lnSpcReduction="10000"/>
          </a:bodyPr>
          <a:lstStyle/>
          <a:p>
            <a:pPr marL="0" indent="0">
              <a:buNone/>
            </a:pPr>
            <a:r>
              <a:rPr lang="en-US" b="1">
                <a:latin typeface="Times New Roman" panose="02020603050405020304" pitchFamily="18" charset="0"/>
                <a:cs typeface="Times New Roman" panose="02020603050405020304" pitchFamily="18" charset="0"/>
              </a:rPr>
              <a:t>Challenges: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Complex and burdensome provider enrollment process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Revalidation required every 3 years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Annual audits frequently resulting in payment recoupments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State mandate requiring 50% of physician contracts to be value-based, with 25% involving downside financial risk (PIP)</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Reimbursement rates significantly below Medicare and insufficient to cover practice costs</a:t>
            </a:r>
          </a:p>
          <a:p>
            <a:pPr marL="685800" lvl="2" indent="0">
              <a:buNone/>
            </a:pPr>
            <a:r>
              <a:rPr lang="en-US">
                <a:latin typeface="Times New Roman" panose="02020603050405020304" pitchFamily="18" charset="0"/>
                <a:cs typeface="Times New Roman" panose="02020603050405020304" pitchFamily="18" charset="0"/>
              </a:rPr>
              <a:t>     Example: Mid-level office visit 99213</a:t>
            </a:r>
          </a:p>
          <a:p>
            <a:pPr marL="1143000" lvl="3" indent="0">
              <a:buNone/>
            </a:pPr>
            <a:r>
              <a:rPr lang="en-US">
                <a:latin typeface="Times New Roman" panose="02020603050405020304" pitchFamily="18" charset="0"/>
                <a:cs typeface="Times New Roman" panose="02020603050405020304" pitchFamily="18" charset="0"/>
              </a:rPr>
              <a:t>    MCR: $96.33      MCD: $33.95</a:t>
            </a:r>
          </a:p>
        </p:txBody>
      </p:sp>
    </p:spTree>
    <p:extLst>
      <p:ext uri="{BB962C8B-B14F-4D97-AF65-F5344CB8AC3E}">
        <p14:creationId xmlns:p14="http://schemas.microsoft.com/office/powerpoint/2010/main" val="38748040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9A329-E460-C32B-C01E-689E268D1BE9}"/>
              </a:ext>
            </a:extLst>
          </p:cNvPr>
          <p:cNvSpPr>
            <a:spLocks noGrp="1"/>
          </p:cNvSpPr>
          <p:nvPr>
            <p:ph type="title"/>
          </p:nvPr>
        </p:nvSpPr>
        <p:spPr/>
        <p:txBody>
          <a:bodyPr>
            <a:normAutofit fontScale="90000"/>
          </a:bodyPr>
          <a:lstStyle/>
          <a:p>
            <a:r>
              <a:rPr lang="en-US">
                <a:solidFill>
                  <a:schemeClr val="tx1"/>
                </a:solidFill>
                <a:latin typeface="Times New Roman" panose="02020603050405020304" pitchFamily="18" charset="0"/>
                <a:cs typeface="Times New Roman" panose="02020603050405020304" pitchFamily="18" charset="0"/>
              </a:rPr>
              <a:t>Medicaid and Medicaid Managed Care</a:t>
            </a:r>
            <a:endParaRPr lang="en-US"/>
          </a:p>
        </p:txBody>
      </p:sp>
      <p:sp>
        <p:nvSpPr>
          <p:cNvPr id="4" name="Slide Number Placeholder 3">
            <a:extLst>
              <a:ext uri="{FF2B5EF4-FFF2-40B4-BE49-F238E27FC236}">
                <a16:creationId xmlns:a16="http://schemas.microsoft.com/office/drawing/2014/main" id="{2150A4BF-99FB-A339-3FB4-3BB44FB9DF71}"/>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15</a:t>
            </a:fld>
            <a:endParaRPr lang="en-US"/>
          </a:p>
        </p:txBody>
      </p:sp>
      <p:sp>
        <p:nvSpPr>
          <p:cNvPr id="5" name="Content Placeholder 4">
            <a:extLst>
              <a:ext uri="{FF2B5EF4-FFF2-40B4-BE49-F238E27FC236}">
                <a16:creationId xmlns:a16="http://schemas.microsoft.com/office/drawing/2014/main" id="{91E0CB05-B2CB-C473-9EAC-2E51860E62A2}"/>
              </a:ext>
            </a:extLst>
          </p:cNvPr>
          <p:cNvSpPr>
            <a:spLocks noGrp="1"/>
          </p:cNvSpPr>
          <p:nvPr>
            <p:ph sz="quarter" idx="1"/>
          </p:nvPr>
        </p:nvSpPr>
        <p:spPr/>
        <p:txBody>
          <a:bodyPr>
            <a:normAutofit fontScale="70000" lnSpcReduction="20000"/>
          </a:bodyPr>
          <a:lstStyle/>
          <a:p>
            <a:pPr marL="0" indent="0">
              <a:buNone/>
            </a:pPr>
            <a:r>
              <a:rPr lang="en-US" b="1">
                <a:latin typeface="Times New Roman" panose="02020603050405020304" pitchFamily="18" charset="0"/>
                <a:cs typeface="Times New Roman" panose="02020603050405020304" pitchFamily="18" charset="0"/>
              </a:rPr>
              <a:t>Advocacy:</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2023 Payment Rates: TMA successfully secured a 6% payment increase for labor and delivery services and extended postpartum coverage from 6 months to 12 months.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2025–2026: TMA continues collaboration with HCMS and Medicaid to ensure alignment with </a:t>
            </a:r>
            <a:r>
              <a:rPr lang="en-US">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MACPAC</a:t>
            </a:r>
            <a:r>
              <a:rPr lang="en-US">
                <a:latin typeface="Times New Roman" panose="02020603050405020304" pitchFamily="18" charset="0"/>
                <a:cs typeface="Times New Roman" panose="02020603050405020304" pitchFamily="18" charset="0"/>
              </a:rPr>
              <a:t> recommendations to Congress on Medicaid and CHIP policy.</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2024–2025 </a:t>
            </a:r>
            <a:r>
              <a:rPr lang="en-US">
                <a:solidFill>
                  <a:srgbClr val="0070C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Enrollment Issues</a:t>
            </a:r>
            <a:r>
              <a:rPr lang="en-US">
                <a:latin typeface="Times New Roman" panose="02020603050405020304" pitchFamily="18" charset="0"/>
                <a:cs typeface="Times New Roman" panose="02020603050405020304" pitchFamily="18" charset="0"/>
              </a:rPr>
              <a:t>: HCMS obtained deadline extensions and retroactive effective dates from HHS to address TMHP enrollment system (PEMS) failures. These efforts led to passage of </a:t>
            </a:r>
            <a:r>
              <a:rPr lang="en-US">
                <a:solidFill>
                  <a:srgbClr val="0070C0"/>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SB 1266</a:t>
            </a:r>
            <a:r>
              <a:rPr lang="en-US">
                <a:latin typeface="Times New Roman" panose="02020603050405020304" pitchFamily="18" charset="0"/>
                <a:cs typeface="Times New Roman" panose="02020603050405020304" pitchFamily="18" charset="0"/>
              </a:rPr>
              <a:t>, requiring TMHP to improve enrollment and revalidation support for physicians.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2024–2025  PIP Program Oversight: HCMS filed multiple complaints with HHS regarding underpayments, attribution errors, and reporting deficiencies. HHS will revise contract language in the next contracting cycle to address these issues.</a:t>
            </a:r>
          </a:p>
        </p:txBody>
      </p:sp>
    </p:spTree>
    <p:extLst>
      <p:ext uri="{BB962C8B-B14F-4D97-AF65-F5344CB8AC3E}">
        <p14:creationId xmlns:p14="http://schemas.microsoft.com/office/powerpoint/2010/main" val="2492156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CD38C-F5E3-C7E6-1146-5AE207990B1B}"/>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Harris County MCOs</a:t>
            </a:r>
          </a:p>
        </p:txBody>
      </p:sp>
      <p:sp>
        <p:nvSpPr>
          <p:cNvPr id="4" name="Slide Number Placeholder 3">
            <a:extLst>
              <a:ext uri="{FF2B5EF4-FFF2-40B4-BE49-F238E27FC236}">
                <a16:creationId xmlns:a16="http://schemas.microsoft.com/office/drawing/2014/main" id="{D93CD905-D159-AE0C-7233-CE9B532747DC}"/>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16</a:t>
            </a:fld>
            <a:endParaRPr lang="en-US"/>
          </a:p>
        </p:txBody>
      </p:sp>
      <p:pic>
        <p:nvPicPr>
          <p:cNvPr id="7" name="Content Placeholder 6">
            <a:extLst>
              <a:ext uri="{FF2B5EF4-FFF2-40B4-BE49-F238E27FC236}">
                <a16:creationId xmlns:a16="http://schemas.microsoft.com/office/drawing/2014/main" id="{1791388B-896F-EA5C-1793-50EEA383A11A}"/>
              </a:ext>
            </a:extLst>
          </p:cNvPr>
          <p:cNvPicPr>
            <a:picLocks noGrp="1" noChangeAspect="1"/>
          </p:cNvPicPr>
          <p:nvPr>
            <p:ph sz="quarter" idx="1"/>
          </p:nvPr>
        </p:nvPicPr>
        <p:blipFill>
          <a:blip r:embed="rId2"/>
          <a:stretch>
            <a:fillRect/>
          </a:stretch>
        </p:blipFill>
        <p:spPr>
          <a:xfrm>
            <a:off x="1143000" y="1589115"/>
            <a:ext cx="6781800" cy="4735221"/>
          </a:xfrm>
          <a:prstGeom prst="rect">
            <a:avLst/>
          </a:prstGeom>
        </p:spPr>
      </p:pic>
    </p:spTree>
    <p:extLst>
      <p:ext uri="{BB962C8B-B14F-4D97-AF65-F5344CB8AC3E}">
        <p14:creationId xmlns:p14="http://schemas.microsoft.com/office/powerpoint/2010/main" val="1682826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AD156-9B36-C857-8DCD-35BBDF08B0BB}"/>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Commercial Plans</a:t>
            </a:r>
          </a:p>
        </p:txBody>
      </p:sp>
      <p:sp>
        <p:nvSpPr>
          <p:cNvPr id="4" name="Slide Number Placeholder 3">
            <a:extLst>
              <a:ext uri="{FF2B5EF4-FFF2-40B4-BE49-F238E27FC236}">
                <a16:creationId xmlns:a16="http://schemas.microsoft.com/office/drawing/2014/main" id="{8B634B90-D9F9-6F12-0373-1BDF4683F15A}"/>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17</a:t>
            </a:fld>
            <a:endParaRPr lang="en-US"/>
          </a:p>
        </p:txBody>
      </p:sp>
      <p:sp>
        <p:nvSpPr>
          <p:cNvPr id="5" name="Content Placeholder 4">
            <a:extLst>
              <a:ext uri="{FF2B5EF4-FFF2-40B4-BE49-F238E27FC236}">
                <a16:creationId xmlns:a16="http://schemas.microsoft.com/office/drawing/2014/main" id="{44AEE0E7-10A4-FEFE-5F2E-C554E1273697}"/>
              </a:ext>
            </a:extLst>
          </p:cNvPr>
          <p:cNvSpPr>
            <a:spLocks noGrp="1"/>
          </p:cNvSpPr>
          <p:nvPr>
            <p:ph sz="quarter" idx="1"/>
          </p:nvPr>
        </p:nvSpPr>
        <p:spPr/>
        <p:txBody>
          <a:bodyPr/>
          <a:lstStyle/>
          <a:p>
            <a:pPr marL="0" indent="0">
              <a:buNone/>
            </a:pPr>
            <a:r>
              <a:rPr lang="en-US">
                <a:latin typeface="Times New Roman" panose="02020603050405020304" pitchFamily="18" charset="0"/>
                <a:cs typeface="Times New Roman" panose="02020603050405020304" pitchFamily="18" charset="0"/>
              </a:rPr>
              <a:t>Commercial plans include a variety of group and individual products, each overseen by different regulatory authorities: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Group plans:</a:t>
            </a:r>
          </a:p>
          <a:p>
            <a:pPr lvl="1">
              <a:buFont typeface="Arial" panose="020B0604020202020204" pitchFamily="34" charset="0"/>
              <a:buChar char="•"/>
            </a:pPr>
            <a:r>
              <a:rPr lang="en-US">
                <a:latin typeface="Times New Roman" panose="02020603050405020304" pitchFamily="18" charset="0"/>
                <a:cs typeface="Times New Roman" panose="02020603050405020304" pitchFamily="18" charset="0"/>
              </a:rPr>
              <a:t>Self-insured – federally regulated under ERISA</a:t>
            </a:r>
          </a:p>
          <a:p>
            <a:pPr lvl="1">
              <a:buFont typeface="Arial" panose="020B0604020202020204" pitchFamily="34" charset="0"/>
              <a:buChar char="•"/>
            </a:pPr>
            <a:r>
              <a:rPr lang="en-US">
                <a:latin typeface="Times New Roman" panose="02020603050405020304" pitchFamily="18" charset="0"/>
                <a:cs typeface="Times New Roman" panose="02020603050405020304" pitchFamily="18" charset="0"/>
              </a:rPr>
              <a:t>Fully-insured – State regulated under the Texas Department of Insurance (TDI)</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Marketplace (ACA/Obamacare) - State regulated under the Texas Department of Insurance (TDI)</a:t>
            </a:r>
          </a:p>
          <a:p>
            <a:pPr>
              <a:buFont typeface="Wingdings" panose="05000000000000000000" pitchFamily="2" charset="2"/>
              <a:buChar char="§"/>
            </a:pP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4898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A63C5-A647-C237-0971-F0DFCC2ECA31}"/>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Commercial Plans</a:t>
            </a:r>
            <a:endParaRPr lang="en-US"/>
          </a:p>
        </p:txBody>
      </p:sp>
      <p:sp>
        <p:nvSpPr>
          <p:cNvPr id="4" name="Slide Number Placeholder 3">
            <a:extLst>
              <a:ext uri="{FF2B5EF4-FFF2-40B4-BE49-F238E27FC236}">
                <a16:creationId xmlns:a16="http://schemas.microsoft.com/office/drawing/2014/main" id="{E101ED76-3660-7137-1288-DBE3C7984970}"/>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18</a:t>
            </a:fld>
            <a:endParaRPr lang="en-US"/>
          </a:p>
        </p:txBody>
      </p:sp>
      <p:sp>
        <p:nvSpPr>
          <p:cNvPr id="5" name="Content Placeholder 4">
            <a:extLst>
              <a:ext uri="{FF2B5EF4-FFF2-40B4-BE49-F238E27FC236}">
                <a16:creationId xmlns:a16="http://schemas.microsoft.com/office/drawing/2014/main" id="{4CDEA708-1B3E-F158-0900-E0A1D9471D7A}"/>
              </a:ext>
            </a:extLst>
          </p:cNvPr>
          <p:cNvSpPr>
            <a:spLocks noGrp="1"/>
          </p:cNvSpPr>
          <p:nvPr>
            <p:ph sz="quarter" idx="1"/>
          </p:nvPr>
        </p:nvSpPr>
        <p:spPr>
          <a:xfrm>
            <a:off x="612648" y="1600200"/>
            <a:ext cx="8153400" cy="4953000"/>
          </a:xfrm>
        </p:spPr>
        <p:txBody>
          <a:bodyPr>
            <a:normAutofit fontScale="77500" lnSpcReduction="20000"/>
          </a:bodyPr>
          <a:lstStyle/>
          <a:p>
            <a:pPr marL="0" indent="0">
              <a:buNone/>
            </a:pPr>
            <a:r>
              <a:rPr lang="en-US">
                <a:latin typeface="Times New Roman" panose="02020603050405020304" pitchFamily="18" charset="0"/>
                <a:cs typeface="Times New Roman" panose="02020603050405020304" pitchFamily="18" charset="0"/>
              </a:rPr>
              <a:t>Most working-aged individuals and their dependents are covered by one of the five largest commercial insurers. These insurers typically offer a range of products including: </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Employer sponsored fully-Insured Plans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Employer sponsored self-Insured/ERISA Plans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Medicare Advantage Plans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Medicaid Managed Care Plans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Individual/Marketplace Plans</a:t>
            </a:r>
          </a:p>
          <a:p>
            <a:pPr marL="0" indent="0">
              <a:buNone/>
            </a:pPr>
            <a:endParaRPr lang="en-US">
              <a:latin typeface="Times New Roman" panose="02020603050405020304" pitchFamily="18" charset="0"/>
              <a:cs typeface="Times New Roman" panose="02020603050405020304" pitchFamily="18" charset="0"/>
            </a:endParaRPr>
          </a:p>
          <a:p>
            <a:pPr marL="0" indent="0">
              <a:buNone/>
            </a:pPr>
            <a:r>
              <a:rPr lang="en-US">
                <a:latin typeface="Times New Roman" panose="02020603050405020304" pitchFamily="18" charset="0"/>
                <a:cs typeface="Times New Roman" panose="02020603050405020304" pitchFamily="18" charset="0"/>
              </a:rPr>
              <a:t>The five major market insurers: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Aetna</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BCBS/Anthem</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Cigna</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Humana</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United Healthcare</a:t>
            </a:r>
          </a:p>
          <a:p>
            <a:pPr marL="0" indent="0">
              <a:buNone/>
            </a:pP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5261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a:solidFill>
                  <a:schemeClr val="tx1"/>
                </a:solidFill>
                <a:latin typeface="Times New Roman" panose="02020603050405020304" pitchFamily="18" charset="0"/>
                <a:cs typeface="Times New Roman" panose="02020603050405020304" pitchFamily="18" charset="0"/>
              </a:rPr>
              <a:t>Commercial Plans</a:t>
            </a:r>
            <a:br>
              <a:rPr lang="en-US" sz="4000">
                <a:solidFill>
                  <a:schemeClr val="tx1"/>
                </a:solidFill>
                <a:latin typeface="Times New Roman" panose="02020603050405020304" pitchFamily="18" charset="0"/>
                <a:cs typeface="Times New Roman" panose="02020603050405020304" pitchFamily="18" charset="0"/>
              </a:rPr>
            </a:br>
            <a:r>
              <a:rPr lang="en-US" sz="3200" u="sng">
                <a:solidFill>
                  <a:srgbClr val="0070C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Fully-Insured</a:t>
            </a:r>
            <a:r>
              <a:rPr lang="en-US" sz="3200">
                <a:solidFill>
                  <a:schemeClr val="tx1"/>
                </a:solidFill>
                <a:latin typeface="Times New Roman" panose="02020603050405020304" pitchFamily="18" charset="0"/>
                <a:cs typeface="Times New Roman" panose="02020603050405020304" pitchFamily="18" charset="0"/>
              </a:rPr>
              <a:t> </a:t>
            </a:r>
            <a:endParaRPr lang="en-US" sz="3200">
              <a:solidFill>
                <a:schemeClr val="tx1"/>
              </a:solidFill>
              <a:latin typeface="Calibri" panose="020F050202020403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D48C95FA-06A0-4D5B-B5F3-645497A338F6}" type="slidenum">
              <a:rPr lang="en-US" smtClean="0"/>
              <a:pPr/>
              <a:t>19</a:t>
            </a:fld>
            <a:endParaRPr lang="en-US"/>
          </a:p>
        </p:txBody>
      </p:sp>
      <p:sp>
        <p:nvSpPr>
          <p:cNvPr id="5" name="Content Placeholder 4"/>
          <p:cNvSpPr>
            <a:spLocks noGrp="1"/>
          </p:cNvSpPr>
          <p:nvPr>
            <p:ph sz="quarter" idx="1"/>
          </p:nvPr>
        </p:nvSpPr>
        <p:spPr>
          <a:xfrm>
            <a:off x="612648" y="1600200"/>
            <a:ext cx="8153400" cy="5029200"/>
          </a:xfrm>
        </p:spPr>
        <p:txBody>
          <a:bodyPr>
            <a:normAutofit/>
          </a:bodyPr>
          <a:lstStyle/>
          <a:p>
            <a:pPr marL="0" indent="0">
              <a:buNone/>
            </a:pPr>
            <a:r>
              <a:rPr lang="en-US" sz="2600" b="1">
                <a:latin typeface="Times New Roman" panose="02020603050405020304" pitchFamily="18" charset="0"/>
                <a:cs typeface="Times New Roman" panose="02020603050405020304" pitchFamily="18" charset="0"/>
              </a:rPr>
              <a:t>Fully-insured Plans</a:t>
            </a:r>
            <a:r>
              <a:rPr lang="en-US" sz="2600">
                <a:latin typeface="Times New Roman" panose="02020603050405020304" pitchFamily="18" charset="0"/>
                <a:cs typeface="Times New Roman" panose="02020603050405020304" pitchFamily="18" charset="0"/>
              </a:rPr>
              <a:t>:</a:t>
            </a:r>
          </a:p>
          <a:p>
            <a:pPr marL="365760" lvl="1" indent="0">
              <a:buNone/>
            </a:pPr>
            <a:r>
              <a:rPr lang="en-US" sz="2300">
                <a:latin typeface="Times New Roman" panose="02020603050405020304" pitchFamily="18" charset="0"/>
                <a:cs typeface="Times New Roman" panose="02020603050405020304" pitchFamily="18" charset="0"/>
              </a:rPr>
              <a:t>These are traditional employer-sponsored plans where the employer pays a fixed premium to an insurer, and the insurer takes on all the financial risk, claims payment, administration, and regulatory compliance (similar to home or auto insurance). </a:t>
            </a:r>
          </a:p>
          <a:p>
            <a:pPr lvl="1">
              <a:buFont typeface="Wingdings" panose="05000000000000000000" pitchFamily="2" charset="2"/>
              <a:buChar char="§"/>
            </a:pPr>
            <a:r>
              <a:rPr lang="en-US" sz="2300">
                <a:latin typeface="Times New Roman" panose="02020603050405020304" pitchFamily="18" charset="0"/>
                <a:cs typeface="Times New Roman" panose="02020603050405020304" pitchFamily="18" charset="0"/>
              </a:rPr>
              <a:t>Represents 33%-37% of the commercial market</a:t>
            </a:r>
          </a:p>
          <a:p>
            <a:pPr lvl="1">
              <a:buFont typeface="Wingdings" panose="05000000000000000000" pitchFamily="2" charset="2"/>
              <a:buChar char="§"/>
            </a:pPr>
            <a:r>
              <a:rPr lang="en-US" sz="2300">
                <a:latin typeface="Times New Roman" panose="02020603050405020304" pitchFamily="18" charset="0"/>
                <a:cs typeface="Times New Roman" panose="02020603050405020304" pitchFamily="18" charset="0"/>
              </a:rPr>
              <a:t>Often subject to large annual premium increases </a:t>
            </a:r>
          </a:p>
          <a:p>
            <a:pPr lvl="1">
              <a:buFont typeface="Wingdings" panose="05000000000000000000" pitchFamily="2" charset="2"/>
              <a:buChar char="§"/>
            </a:pPr>
            <a:r>
              <a:rPr lang="en-US" sz="2300">
                <a:latin typeface="Times New Roman" panose="02020603050405020304" pitchFamily="18" charset="0"/>
                <a:cs typeface="Times New Roman" panose="02020603050405020304" pitchFamily="18" charset="0"/>
              </a:rPr>
              <a:t>Regulated by the Texas Department of Insurance (TDI) </a:t>
            </a:r>
          </a:p>
          <a:p>
            <a:pPr lvl="1">
              <a:buFont typeface="Wingdings" panose="05000000000000000000" pitchFamily="2" charset="2"/>
              <a:buChar char="§"/>
            </a:pPr>
            <a:r>
              <a:rPr lang="en-US" sz="2300">
                <a:latin typeface="Times New Roman" panose="02020603050405020304" pitchFamily="18" charset="0"/>
                <a:cs typeface="Times New Roman" panose="02020603050405020304" pitchFamily="18" charset="0"/>
              </a:rPr>
              <a:t>Subject to </a:t>
            </a:r>
            <a:r>
              <a:rPr lang="en-US" sz="2300" u="sng">
                <a:solidFill>
                  <a:srgbClr val="0070C0"/>
                </a:solidFill>
                <a:latin typeface="Times New Roman" panose="02020603050405020304" pitchFamily="18" charset="0"/>
                <a:cs typeface="Times New Roman" panose="02020603050405020304" pitchFamily="18" charset="0"/>
              </a:rPr>
              <a:t>Texas Prompt Pay Regulations</a:t>
            </a:r>
          </a:p>
          <a:p>
            <a:pPr lvl="1">
              <a:buFont typeface="Wingdings" panose="05000000000000000000" pitchFamily="2" charset="2"/>
              <a:buChar char="§"/>
            </a:pPr>
            <a:r>
              <a:rPr lang="en-US" sz="2300">
                <a:latin typeface="Times New Roman" panose="02020603050405020304" pitchFamily="18" charset="0"/>
                <a:cs typeface="Times New Roman" panose="02020603050405020304" pitchFamily="18" charset="0"/>
              </a:rPr>
              <a:t>“TDI” or “DOI” printed on the patient’s ID card</a:t>
            </a:r>
          </a:p>
          <a:p>
            <a:pPr marL="365760" lvl="1" indent="0">
              <a:buNone/>
            </a:pPr>
            <a:endParaRPr lang="en-US" sz="1500"/>
          </a:p>
          <a:p>
            <a:pPr marL="365760" lvl="1" indent="0">
              <a:buNone/>
            </a:pPr>
            <a:endParaRPr lang="en-US" sz="1500"/>
          </a:p>
          <a:p>
            <a:pPr marL="0" indent="0">
              <a:buNone/>
            </a:pPr>
            <a:endParaRPr lang="en-US" sz="1800">
              <a:latin typeface="Times New Roman" panose="02020603050405020304" pitchFamily="18" charset="0"/>
              <a:cs typeface="Times New Roman" panose="02020603050405020304" pitchFamily="18" charset="0"/>
            </a:endParaRPr>
          </a:p>
        </p:txBody>
      </p:sp>
      <p:pic>
        <p:nvPicPr>
          <p:cNvPr id="7" name="Picture 6" descr="COMPLETE HCMS LOGO blk-wht.jpg"/>
          <p:cNvPicPr>
            <a:picLocks noChangeAspect="1"/>
          </p:cNvPicPr>
          <p:nvPr/>
        </p:nvPicPr>
        <p:blipFill>
          <a:blip r:embed="rId4" cstate="print"/>
          <a:stretch>
            <a:fillRect/>
          </a:stretch>
        </p:blipFill>
        <p:spPr>
          <a:xfrm>
            <a:off x="7315200" y="38100"/>
            <a:ext cx="1679448" cy="529460"/>
          </a:xfrm>
          <a:prstGeom prst="rect">
            <a:avLst/>
          </a:prstGeom>
        </p:spPr>
      </p:pic>
    </p:spTree>
    <p:extLst>
      <p:ext uri="{BB962C8B-B14F-4D97-AF65-F5344CB8AC3E}">
        <p14:creationId xmlns:p14="http://schemas.microsoft.com/office/powerpoint/2010/main" val="1565615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800">
                <a:solidFill>
                  <a:schemeClr val="tx1"/>
                </a:solidFill>
                <a:latin typeface="Times New Roman" panose="02020603050405020304" pitchFamily="18" charset="0"/>
                <a:cs typeface="Times New Roman" panose="02020603050405020304" pitchFamily="18" charset="0"/>
              </a:rPr>
              <a:t>Disclaimer</a:t>
            </a:r>
            <a:endParaRPr lang="en-US" sz="3800">
              <a:solidFill>
                <a:schemeClr val="tx1"/>
              </a:solidFill>
              <a:latin typeface="Calibri" panose="020F0502020204030204" pitchFamily="34" charset="0"/>
            </a:endParaRP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normAutofit fontScale="85000" lnSpcReduction="20000"/>
          </a:bodyPr>
          <a:lstStyle/>
          <a:p>
            <a:fld id="{D48C95FA-06A0-4D5B-B5F3-645497A338F6}" type="slidenum">
              <a:rPr lang="en-US" smtClean="0"/>
              <a:pPr/>
              <a:t>2</a:t>
            </a:fld>
            <a:endParaRPr lang="en-US"/>
          </a:p>
        </p:txBody>
      </p:sp>
      <p:sp>
        <p:nvSpPr>
          <p:cNvPr id="5" name="Content Placeholder 4"/>
          <p:cNvSpPr>
            <a:spLocks noGrp="1"/>
          </p:cNvSpPr>
          <p:nvPr>
            <p:ph sz="quarter" idx="1"/>
          </p:nvPr>
        </p:nvSpPr>
        <p:spPr>
          <a:xfrm>
            <a:off x="612648" y="1600200"/>
            <a:ext cx="8153400" cy="4572000"/>
          </a:xfrm>
        </p:spPr>
        <p:txBody>
          <a:bodyPr>
            <a:normAutofit/>
          </a:bodyPr>
          <a:lstStyle/>
          <a:p>
            <a:endParaRPr lang="en-US" altLang="en-US" sz="2400">
              <a:latin typeface="Times New Roman" panose="02020603050405020304" pitchFamily="18" charset="0"/>
              <a:cs typeface="Times New Roman" panose="02020603050405020304" pitchFamily="18" charset="0"/>
            </a:endParaRPr>
          </a:p>
          <a:p>
            <a:pPr marL="0" indent="0">
              <a:buNone/>
            </a:pPr>
            <a:r>
              <a:rPr lang="en-US">
                <a:latin typeface="Times New Roman" panose="02020603050405020304" pitchFamily="18" charset="0"/>
                <a:cs typeface="Times New Roman" panose="02020603050405020304" pitchFamily="18" charset="0"/>
              </a:rPr>
              <a:t>The information provided on this presentation is for general informational purposes only and does not constitute legal advice.</a:t>
            </a:r>
            <a:endParaRPr lang="en-US" sz="1800">
              <a:latin typeface="Times New Roman" panose="02020603050405020304" pitchFamily="18" charset="0"/>
              <a:cs typeface="Times New Roman" panose="02020603050405020304" pitchFamily="18" charset="0"/>
            </a:endParaRPr>
          </a:p>
        </p:txBody>
      </p:sp>
      <p:pic>
        <p:nvPicPr>
          <p:cNvPr id="7" name="Picture 6" descr="COMPLETE HCMS LOGO blk-wht.jpg"/>
          <p:cNvPicPr>
            <a:picLocks noChangeAspect="1"/>
          </p:cNvPicPr>
          <p:nvPr/>
        </p:nvPicPr>
        <p:blipFill>
          <a:blip r:embed="rId3" cstate="print"/>
          <a:stretch>
            <a:fillRect/>
          </a:stretch>
        </p:blipFill>
        <p:spPr>
          <a:xfrm>
            <a:off x="7315200" y="38100"/>
            <a:ext cx="1679448" cy="529460"/>
          </a:xfrm>
          <a:prstGeom prst="rect">
            <a:avLst/>
          </a:prstGeom>
        </p:spPr>
      </p:pic>
    </p:spTree>
    <p:extLst>
      <p:ext uri="{BB962C8B-B14F-4D97-AF65-F5344CB8AC3E}">
        <p14:creationId xmlns:p14="http://schemas.microsoft.com/office/powerpoint/2010/main" val="1756783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FBFE3-E082-DB76-E296-F487F43514A2}"/>
              </a:ext>
            </a:extLst>
          </p:cNvPr>
          <p:cNvSpPr>
            <a:spLocks noGrp="1"/>
          </p:cNvSpPr>
          <p:nvPr>
            <p:ph type="title"/>
          </p:nvPr>
        </p:nvSpPr>
        <p:spPr/>
        <p:txBody>
          <a:bodyPr>
            <a:normAutofit fontScale="90000"/>
          </a:bodyPr>
          <a:lstStyle/>
          <a:p>
            <a:pPr algn="ctr"/>
            <a:r>
              <a:rPr lang="en-US">
                <a:solidFill>
                  <a:schemeClr val="tx1"/>
                </a:solidFill>
                <a:latin typeface="Times New Roman" panose="02020603050405020304" pitchFamily="18" charset="0"/>
                <a:cs typeface="Times New Roman" panose="02020603050405020304" pitchFamily="18" charset="0"/>
              </a:rPr>
              <a:t>Commercial Plans</a:t>
            </a:r>
            <a:br>
              <a:rPr lang="en-US">
                <a:solidFill>
                  <a:schemeClr val="tx1"/>
                </a:solidFill>
                <a:latin typeface="Times New Roman" panose="02020603050405020304" pitchFamily="18" charset="0"/>
                <a:cs typeface="Times New Roman" panose="02020603050405020304" pitchFamily="18" charset="0"/>
              </a:rPr>
            </a:br>
            <a:r>
              <a:rPr lang="en-US" sz="3600" u="sng">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Fully-Insured</a:t>
            </a:r>
            <a:r>
              <a:rPr lang="en-US" sz="3600">
                <a:solidFill>
                  <a:schemeClr val="tx1"/>
                </a:solidFill>
                <a:latin typeface="Times New Roman" panose="02020603050405020304" pitchFamily="18" charset="0"/>
                <a:cs typeface="Times New Roman" panose="02020603050405020304" pitchFamily="18" charset="0"/>
              </a:rPr>
              <a:t> </a:t>
            </a:r>
            <a:endParaRPr lang="en-US" sz="3600">
              <a:solidFill>
                <a:srgbClr val="0070C0"/>
              </a:solidFill>
            </a:endParaRPr>
          </a:p>
        </p:txBody>
      </p:sp>
      <p:sp>
        <p:nvSpPr>
          <p:cNvPr id="3" name="Footer Placeholder 2">
            <a:extLst>
              <a:ext uri="{FF2B5EF4-FFF2-40B4-BE49-F238E27FC236}">
                <a16:creationId xmlns:a16="http://schemas.microsoft.com/office/drawing/2014/main" id="{2D08D558-E99F-1337-969B-C737C62736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AD47484-BA25-2760-1338-479D09AD7860}"/>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20</a:t>
            </a:fld>
            <a:endParaRPr lang="en-US"/>
          </a:p>
        </p:txBody>
      </p:sp>
      <p:pic>
        <p:nvPicPr>
          <p:cNvPr id="7" name="Content Placeholder 6">
            <a:extLst>
              <a:ext uri="{FF2B5EF4-FFF2-40B4-BE49-F238E27FC236}">
                <a16:creationId xmlns:a16="http://schemas.microsoft.com/office/drawing/2014/main" id="{841754D8-CF77-E6B9-2524-B402587CF806}"/>
              </a:ext>
            </a:extLst>
          </p:cNvPr>
          <p:cNvPicPr>
            <a:picLocks noGrp="1" noChangeAspect="1"/>
          </p:cNvPicPr>
          <p:nvPr>
            <p:ph sz="quarter" idx="1"/>
          </p:nvPr>
        </p:nvPicPr>
        <p:blipFill>
          <a:blip r:embed="rId3"/>
          <a:stretch>
            <a:fillRect/>
          </a:stretch>
        </p:blipFill>
        <p:spPr>
          <a:xfrm>
            <a:off x="1980065" y="1828800"/>
            <a:ext cx="5183869" cy="3448250"/>
          </a:xfrm>
          <a:prstGeom prst="rect">
            <a:avLst/>
          </a:prstGeom>
        </p:spPr>
      </p:pic>
    </p:spTree>
    <p:extLst>
      <p:ext uri="{BB962C8B-B14F-4D97-AF65-F5344CB8AC3E}">
        <p14:creationId xmlns:p14="http://schemas.microsoft.com/office/powerpoint/2010/main" val="8906687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A638E-60DC-7091-13DD-EA335647D179}"/>
              </a:ext>
            </a:extLst>
          </p:cNvPr>
          <p:cNvSpPr>
            <a:spLocks noGrp="1"/>
          </p:cNvSpPr>
          <p:nvPr>
            <p:ph type="title"/>
          </p:nvPr>
        </p:nvSpPr>
        <p:spPr/>
        <p:txBody>
          <a:bodyPr>
            <a:normAutofit fontScale="90000"/>
          </a:bodyPr>
          <a:lstStyle/>
          <a:p>
            <a:pPr algn="ctr"/>
            <a:r>
              <a:rPr lang="en-US">
                <a:solidFill>
                  <a:schemeClr val="tx1"/>
                </a:solidFill>
                <a:latin typeface="Times New Roman" panose="02020603050405020304" pitchFamily="18" charset="0"/>
                <a:cs typeface="Times New Roman" panose="02020603050405020304" pitchFamily="18" charset="0"/>
              </a:rPr>
              <a:t>Commercial Plans</a:t>
            </a:r>
            <a:br>
              <a:rPr lang="en-US">
                <a:solidFill>
                  <a:schemeClr val="tx1"/>
                </a:solidFill>
                <a:latin typeface="Times New Roman" panose="02020603050405020304" pitchFamily="18" charset="0"/>
                <a:cs typeface="Times New Roman" panose="02020603050405020304" pitchFamily="18" charset="0"/>
              </a:rPr>
            </a:br>
            <a:r>
              <a:rPr lang="en-US" sz="3600">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Self-Insured</a:t>
            </a:r>
            <a:endParaRPr lang="en-US"/>
          </a:p>
        </p:txBody>
      </p:sp>
      <p:sp>
        <p:nvSpPr>
          <p:cNvPr id="4" name="Slide Number Placeholder 3">
            <a:extLst>
              <a:ext uri="{FF2B5EF4-FFF2-40B4-BE49-F238E27FC236}">
                <a16:creationId xmlns:a16="http://schemas.microsoft.com/office/drawing/2014/main" id="{A2893DBD-CF1A-537F-E7E8-86D0B8A63782}"/>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21</a:t>
            </a:fld>
            <a:endParaRPr lang="en-US"/>
          </a:p>
        </p:txBody>
      </p:sp>
      <p:sp>
        <p:nvSpPr>
          <p:cNvPr id="5" name="Content Placeholder 4">
            <a:extLst>
              <a:ext uri="{FF2B5EF4-FFF2-40B4-BE49-F238E27FC236}">
                <a16:creationId xmlns:a16="http://schemas.microsoft.com/office/drawing/2014/main" id="{1117A0FE-4FB6-ECCD-057E-8C7CDAB8A60F}"/>
              </a:ext>
            </a:extLst>
          </p:cNvPr>
          <p:cNvSpPr>
            <a:spLocks noGrp="1"/>
          </p:cNvSpPr>
          <p:nvPr>
            <p:ph sz="quarter" idx="1"/>
          </p:nvPr>
        </p:nvSpPr>
        <p:spPr>
          <a:xfrm>
            <a:off x="612648" y="1600200"/>
            <a:ext cx="8153400" cy="5029200"/>
          </a:xfrm>
        </p:spPr>
        <p:txBody>
          <a:bodyPr>
            <a:normAutofit fontScale="85000" lnSpcReduction="20000"/>
          </a:bodyPr>
          <a:lstStyle/>
          <a:p>
            <a:pPr marL="0" indent="0">
              <a:buNone/>
            </a:pPr>
            <a:r>
              <a:rPr lang="en-US" sz="3100" b="1">
                <a:latin typeface="Times New Roman" panose="02020603050405020304" pitchFamily="18" charset="0"/>
                <a:cs typeface="Times New Roman" panose="02020603050405020304" pitchFamily="18" charset="0"/>
              </a:rPr>
              <a:t>Self-insured Plans</a:t>
            </a:r>
            <a:r>
              <a:rPr lang="en-US" sz="3100">
                <a:latin typeface="Times New Roman" panose="02020603050405020304" pitchFamily="18" charset="0"/>
                <a:cs typeface="Times New Roman" panose="02020603050405020304" pitchFamily="18" charset="0"/>
              </a:rPr>
              <a:t>:</a:t>
            </a:r>
          </a:p>
          <a:p>
            <a:pPr marL="365760" lvl="1" indent="0">
              <a:buNone/>
            </a:pPr>
            <a:r>
              <a:rPr lang="en-US" sz="2700">
                <a:latin typeface="Times New Roman" panose="02020603050405020304" pitchFamily="18" charset="0"/>
                <a:cs typeface="Times New Roman" panose="02020603050405020304" pitchFamily="18" charset="0"/>
              </a:rPr>
              <a:t>The employer acts as the insurer, assuming financial risk for claims from company funds, often with stop-loss coverage for catastrophic claims. Administration is typically handled by a third-party administrator (TPA) or Management Services Organization (MSO). These plans are not insurance products. </a:t>
            </a:r>
          </a:p>
          <a:p>
            <a:pPr lvl="1">
              <a:buFont typeface="Wingdings" panose="05000000000000000000" pitchFamily="2" charset="2"/>
              <a:buChar char="§"/>
            </a:pPr>
            <a:r>
              <a:rPr lang="en-US" sz="2700">
                <a:latin typeface="Times New Roman" panose="02020603050405020304" pitchFamily="18" charset="0"/>
                <a:cs typeface="Times New Roman" panose="02020603050405020304" pitchFamily="18" charset="0"/>
              </a:rPr>
              <a:t>Represent 63%-67% of the commercial market</a:t>
            </a:r>
          </a:p>
          <a:p>
            <a:pPr lvl="1">
              <a:buFont typeface="Wingdings" panose="05000000000000000000" pitchFamily="2" charset="2"/>
              <a:buChar char="§"/>
            </a:pPr>
            <a:r>
              <a:rPr lang="en-US" sz="2800">
                <a:latin typeface="Times New Roman" panose="02020603050405020304" pitchFamily="18" charset="0"/>
                <a:cs typeface="Times New Roman" panose="02020603050405020304" pitchFamily="18" charset="0"/>
              </a:rPr>
              <a:t>Not subject to large annual premium increases </a:t>
            </a:r>
            <a:endParaRPr lang="en-US" sz="270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sz="2700">
                <a:latin typeface="Times New Roman" panose="02020603050405020304" pitchFamily="18" charset="0"/>
                <a:cs typeface="Times New Roman" panose="02020603050405020304" pitchFamily="18" charset="0"/>
              </a:rPr>
              <a:t>Regulated under federal ERISA, not the Texas Department of Insurance (TDI)</a:t>
            </a:r>
          </a:p>
          <a:p>
            <a:pPr lvl="1">
              <a:buFont typeface="Wingdings" panose="05000000000000000000" pitchFamily="2" charset="2"/>
              <a:buChar char="§"/>
            </a:pPr>
            <a:r>
              <a:rPr lang="en-US" sz="2700">
                <a:latin typeface="Times New Roman" panose="02020603050405020304" pitchFamily="18" charset="0"/>
                <a:cs typeface="Times New Roman" panose="02020603050405020304" pitchFamily="18" charset="0"/>
              </a:rPr>
              <a:t>Not subject to Texas Prompt Pay regulations</a:t>
            </a:r>
          </a:p>
          <a:p>
            <a:pPr lvl="1">
              <a:buFont typeface="Wingdings" panose="05000000000000000000" pitchFamily="2" charset="2"/>
              <a:buChar char="§"/>
            </a:pPr>
            <a:r>
              <a:rPr lang="en-US" sz="2700">
                <a:latin typeface="Times New Roman" panose="02020603050405020304" pitchFamily="18" charset="0"/>
                <a:cs typeface="Times New Roman" panose="02020603050405020304" pitchFamily="18" charset="0"/>
              </a:rPr>
              <a:t> “TDI” or “DOI” does not appear on the patient’s ID card</a:t>
            </a:r>
          </a:p>
          <a:p>
            <a:pPr lvl="1">
              <a:buFont typeface="Wingdings" panose="05000000000000000000" pitchFamily="2" charset="2"/>
              <a:buChar char="§"/>
            </a:pPr>
            <a:r>
              <a:rPr lang="en-US" sz="2700">
                <a:latin typeface="Times New Roman" panose="02020603050405020304" pitchFamily="18" charset="0"/>
                <a:cs typeface="Times New Roman" panose="02020603050405020304" pitchFamily="18" charset="0"/>
              </a:rPr>
              <a:t>Most if not all five major commercial insurers are now primarily in the business of administering self-insured plans for employers.</a:t>
            </a:r>
            <a:endParaRPr lang="en-US"/>
          </a:p>
        </p:txBody>
      </p:sp>
    </p:spTree>
    <p:extLst>
      <p:ext uri="{BB962C8B-B14F-4D97-AF65-F5344CB8AC3E}">
        <p14:creationId xmlns:p14="http://schemas.microsoft.com/office/powerpoint/2010/main" val="6027723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13506F-80BD-08A7-4658-780EC59CA40D}"/>
              </a:ext>
            </a:extLst>
          </p:cNvPr>
          <p:cNvSpPr>
            <a:spLocks noGrp="1"/>
          </p:cNvSpPr>
          <p:nvPr>
            <p:ph type="title"/>
          </p:nvPr>
        </p:nvSpPr>
        <p:spPr/>
        <p:txBody>
          <a:bodyPr/>
          <a:lstStyle/>
          <a:p>
            <a:pPr algn="ctr"/>
            <a:r>
              <a:rPr lang="en-US" b="1">
                <a:solidFill>
                  <a:schemeClr val="tx1"/>
                </a:solidFill>
                <a:latin typeface="Times New Roman" panose="02020603050405020304" pitchFamily="18" charset="0"/>
                <a:cs typeface="Times New Roman" panose="02020603050405020304" pitchFamily="18" charset="0"/>
              </a:rPr>
              <a:t>Fully-Insured vs. Self-Insured</a:t>
            </a:r>
            <a:endParaRPr lang="en-US">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A44CCB9-4134-A08B-0612-7EB984161A80}"/>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22</a:t>
            </a:fld>
            <a:endParaRPr lang="en-US"/>
          </a:p>
        </p:txBody>
      </p:sp>
      <p:pic>
        <p:nvPicPr>
          <p:cNvPr id="7" name="Content Placeholder 6">
            <a:extLst>
              <a:ext uri="{FF2B5EF4-FFF2-40B4-BE49-F238E27FC236}">
                <a16:creationId xmlns:a16="http://schemas.microsoft.com/office/drawing/2014/main" id="{FCDC7EFE-B8F9-3BEB-7A07-B203EBF0FC3E}"/>
              </a:ext>
            </a:extLst>
          </p:cNvPr>
          <p:cNvPicPr>
            <a:picLocks noGrp="1" noChangeAspect="1"/>
          </p:cNvPicPr>
          <p:nvPr>
            <p:ph sz="quarter" idx="1"/>
          </p:nvPr>
        </p:nvPicPr>
        <p:blipFill>
          <a:blip r:embed="rId2"/>
          <a:stretch>
            <a:fillRect/>
          </a:stretch>
        </p:blipFill>
        <p:spPr>
          <a:xfrm>
            <a:off x="422275" y="1828800"/>
            <a:ext cx="8249919" cy="4419600"/>
          </a:xfrm>
          <a:prstGeom prst="rect">
            <a:avLst/>
          </a:prstGeom>
        </p:spPr>
      </p:pic>
    </p:spTree>
    <p:extLst>
      <p:ext uri="{BB962C8B-B14F-4D97-AF65-F5344CB8AC3E}">
        <p14:creationId xmlns:p14="http://schemas.microsoft.com/office/powerpoint/2010/main" val="110056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92F79-C02D-9731-90F8-348A1231CE0A}"/>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Commercial Plans</a:t>
            </a:r>
            <a:endParaRPr lang="en-US"/>
          </a:p>
        </p:txBody>
      </p:sp>
      <p:sp>
        <p:nvSpPr>
          <p:cNvPr id="4" name="Slide Number Placeholder 3">
            <a:extLst>
              <a:ext uri="{FF2B5EF4-FFF2-40B4-BE49-F238E27FC236}">
                <a16:creationId xmlns:a16="http://schemas.microsoft.com/office/drawing/2014/main" id="{555BCBAB-F93F-15C2-D3C2-7819D230FC47}"/>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23</a:t>
            </a:fld>
            <a:endParaRPr lang="en-US"/>
          </a:p>
        </p:txBody>
      </p:sp>
      <p:sp>
        <p:nvSpPr>
          <p:cNvPr id="5" name="Content Placeholder 4">
            <a:extLst>
              <a:ext uri="{FF2B5EF4-FFF2-40B4-BE49-F238E27FC236}">
                <a16:creationId xmlns:a16="http://schemas.microsoft.com/office/drawing/2014/main" id="{2D11F02B-3F84-0A41-591E-996A989D4023}"/>
              </a:ext>
            </a:extLst>
          </p:cNvPr>
          <p:cNvSpPr>
            <a:spLocks noGrp="1"/>
          </p:cNvSpPr>
          <p:nvPr>
            <p:ph sz="quarter" idx="1"/>
          </p:nvPr>
        </p:nvSpPr>
        <p:spPr/>
        <p:txBody>
          <a:bodyPr>
            <a:normAutofit fontScale="85000" lnSpcReduction="20000"/>
          </a:bodyPr>
          <a:lstStyle/>
          <a:p>
            <a:pPr marL="0" indent="0">
              <a:buNone/>
            </a:pPr>
            <a:r>
              <a:rPr lang="en-US" b="1">
                <a:latin typeface="Times New Roman" panose="02020603050405020304" pitchFamily="18" charset="0"/>
                <a:cs typeface="Times New Roman" panose="02020603050405020304" pitchFamily="18" charset="0"/>
              </a:rPr>
              <a:t>Challenges: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Inconsistent and opaque policies: Coding rules, billing requirements, and claim edits vary widely</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Burdensome prior authorization requirements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Limited or no access to provider representatives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Claims representatives often lack knowledge of billing, coding, or denial resolution</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Reconsideration and appeals frequently unsuccessful</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Limited complaint mechanisms:</a:t>
            </a:r>
          </a:p>
          <a:p>
            <a:pPr lvl="1">
              <a:buFont typeface="Arial" panose="020B0604020202020204" pitchFamily="34" charset="0"/>
              <a:buChar char="•"/>
            </a:pPr>
            <a:r>
              <a:rPr lang="en-US">
                <a:latin typeface="Times New Roman" panose="02020603050405020304" pitchFamily="18" charset="0"/>
                <a:cs typeface="Times New Roman" panose="02020603050405020304" pitchFamily="18" charset="0"/>
              </a:rPr>
              <a:t>ERISA (self-insured) – no effective physician grievance process</a:t>
            </a:r>
          </a:p>
          <a:p>
            <a:pPr lvl="1">
              <a:buFont typeface="Arial" panose="020B0604020202020204" pitchFamily="34" charset="0"/>
              <a:buChar char="•"/>
            </a:pPr>
            <a:r>
              <a:rPr lang="en-US">
                <a:latin typeface="Times New Roman" panose="02020603050405020304" pitchFamily="18" charset="0"/>
                <a:cs typeface="Times New Roman" panose="02020603050405020304" pitchFamily="18" charset="0"/>
              </a:rPr>
              <a:t>TDI (fully-insured) – often ineffective for physician complaints</a:t>
            </a:r>
          </a:p>
          <a:p>
            <a:pPr>
              <a:buFont typeface="Wingdings" panose="05000000000000000000" pitchFamily="2" charset="2"/>
              <a:buChar char="§"/>
            </a:pPr>
            <a:r>
              <a:rPr lang="en-US">
                <a:latin typeface="Times New Roman" panose="02020603050405020304" pitchFamily="18" charset="0"/>
                <a:cs typeface="Times New Roman" panose="02020603050405020304" pitchFamily="18" charset="0"/>
              </a:rPr>
              <a:t>Automatic downcoding of E/M services</a:t>
            </a:r>
          </a:p>
          <a:p>
            <a:pPr marL="0" indent="0">
              <a:buNone/>
            </a:pPr>
            <a:endParaRPr lang="en-US">
              <a:latin typeface="Times New Roman" panose="02020603050405020304" pitchFamily="18" charset="0"/>
              <a:cs typeface="Times New Roman" panose="02020603050405020304" pitchFamily="18" charset="0"/>
            </a:endParaRPr>
          </a:p>
          <a:p>
            <a:pPr marL="0" indent="0">
              <a:buNone/>
            </a:pP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95372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7B96A-3D67-381E-4258-ABDF79CAF5D3}"/>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Commercial Plans</a:t>
            </a:r>
            <a:endParaRPr lang="en-US"/>
          </a:p>
        </p:txBody>
      </p:sp>
      <p:sp>
        <p:nvSpPr>
          <p:cNvPr id="4" name="Slide Number Placeholder 3">
            <a:extLst>
              <a:ext uri="{FF2B5EF4-FFF2-40B4-BE49-F238E27FC236}">
                <a16:creationId xmlns:a16="http://schemas.microsoft.com/office/drawing/2014/main" id="{56146995-996B-D5E2-4D2D-6CE467FDF0ED}"/>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24</a:t>
            </a:fld>
            <a:endParaRPr lang="en-US"/>
          </a:p>
        </p:txBody>
      </p:sp>
      <p:sp>
        <p:nvSpPr>
          <p:cNvPr id="5" name="Content Placeholder 4">
            <a:extLst>
              <a:ext uri="{FF2B5EF4-FFF2-40B4-BE49-F238E27FC236}">
                <a16:creationId xmlns:a16="http://schemas.microsoft.com/office/drawing/2014/main" id="{B27B11BE-E753-EE36-10DE-E882BF490707}"/>
              </a:ext>
            </a:extLst>
          </p:cNvPr>
          <p:cNvSpPr>
            <a:spLocks noGrp="1"/>
          </p:cNvSpPr>
          <p:nvPr>
            <p:ph sz="quarter" idx="1"/>
          </p:nvPr>
        </p:nvSpPr>
        <p:spPr>
          <a:xfrm>
            <a:off x="612648" y="1600200"/>
            <a:ext cx="8153400" cy="5105400"/>
          </a:xfrm>
        </p:spPr>
        <p:txBody>
          <a:bodyPr>
            <a:normAutofit fontScale="40000" lnSpcReduction="20000"/>
          </a:bodyPr>
          <a:lstStyle/>
          <a:p>
            <a:pPr marL="0" indent="0">
              <a:buNone/>
            </a:pPr>
            <a:r>
              <a:rPr lang="en-US" sz="3800" b="1" dirty="0">
                <a:latin typeface="Times New Roman" panose="02020603050405020304" pitchFamily="18" charset="0"/>
                <a:cs typeface="Times New Roman" panose="02020603050405020304" pitchFamily="18" charset="0"/>
              </a:rPr>
              <a:t>Advocacy:</a:t>
            </a:r>
          </a:p>
          <a:p>
            <a:pPr marL="0" indent="0">
              <a:buNone/>
            </a:pPr>
            <a:r>
              <a:rPr lang="en-US" sz="3400" b="1" dirty="0">
                <a:latin typeface="Times New Roman" panose="02020603050405020304" pitchFamily="18" charset="0"/>
                <a:cs typeface="Times New Roman" panose="02020603050405020304" pitchFamily="18" charset="0"/>
              </a:rPr>
              <a:t>Prior Authorization Reform</a:t>
            </a:r>
          </a:p>
          <a:p>
            <a:pPr marL="0" indent="0">
              <a:buNone/>
            </a:pPr>
            <a:r>
              <a:rPr lang="en-US" sz="3600" dirty="0">
                <a:latin typeface="Times New Roman" panose="02020603050405020304" pitchFamily="18" charset="0"/>
                <a:cs typeface="Times New Roman" panose="02020603050405020304" pitchFamily="18" charset="0"/>
              </a:rPr>
              <a:t>Gold Card Reform (Texas) - In 2024, HCMS submitted </a:t>
            </a:r>
            <a:r>
              <a:rPr lang="en-US" sz="3600" dirty="0">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Resolution 401</a:t>
            </a:r>
            <a:r>
              <a:rPr lang="en-US" sz="3600" dirty="0">
                <a:solidFill>
                  <a:srgbClr val="0070C0"/>
                </a:solidFill>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to the TMA House of Delegates (HOD) to strengthen Texas’ Gold Card regulations. This effort led to the passage of </a:t>
            </a:r>
            <a:r>
              <a:rPr lang="en-US" sz="3600" u="sng" dirty="0">
                <a:solidFill>
                  <a:srgbClr val="0070C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HB 3812</a:t>
            </a:r>
            <a:r>
              <a:rPr lang="en-US" sz="3600" dirty="0">
                <a:latin typeface="Times New Roman" panose="02020603050405020304" pitchFamily="18" charset="0"/>
                <a:cs typeface="Times New Roman" panose="02020603050405020304" pitchFamily="18" charset="0"/>
              </a:rPr>
              <a:t>, amending and expanding the original 2021 legislation.</a:t>
            </a:r>
            <a:endParaRPr lang="en-US" sz="3400" b="1"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sz="3400" dirty="0">
                <a:latin typeface="Times New Roman" panose="02020603050405020304" pitchFamily="18" charset="0"/>
                <a:cs typeface="Times New Roman" panose="02020603050405020304" pitchFamily="18" charset="0"/>
              </a:rPr>
              <a:t>2021: HCMS and TMA passed </a:t>
            </a:r>
            <a:r>
              <a:rPr lang="en-US" sz="3400" dirty="0">
                <a:solidFill>
                  <a:srgbClr val="0070C0"/>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HB 3459</a:t>
            </a:r>
            <a:r>
              <a:rPr lang="en-US" sz="3400" dirty="0">
                <a:solidFill>
                  <a:srgbClr val="0070C0"/>
                </a:solidFill>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to reduce burdensome prior authorizations</a:t>
            </a:r>
          </a:p>
          <a:p>
            <a:pPr lvl="2">
              <a:buFont typeface="Wingdings" panose="05000000000000000000" pitchFamily="2" charset="2"/>
              <a:buChar char="§"/>
            </a:pPr>
            <a:r>
              <a:rPr lang="en-US" sz="3100" dirty="0">
                <a:latin typeface="Times New Roman" panose="02020603050405020304" pitchFamily="18" charset="0"/>
                <a:cs typeface="Times New Roman" panose="02020603050405020304" pitchFamily="18" charset="0"/>
              </a:rPr>
              <a:t>Fewer than 4% of physicians qualified</a:t>
            </a:r>
          </a:p>
          <a:p>
            <a:pPr lvl="1">
              <a:buFont typeface="Wingdings" panose="05000000000000000000" pitchFamily="2" charset="2"/>
              <a:buChar char="§"/>
            </a:pPr>
            <a:r>
              <a:rPr lang="en-US" sz="3400" dirty="0">
                <a:latin typeface="Times New Roman" panose="02020603050405020304" pitchFamily="18" charset="0"/>
                <a:cs typeface="Times New Roman" panose="02020603050405020304" pitchFamily="18" charset="0"/>
              </a:rPr>
              <a:t>2024: HCMS submitted Resolution 401 to push for insurer transparency in gold-carding</a:t>
            </a:r>
          </a:p>
          <a:p>
            <a:pPr lvl="1">
              <a:buFont typeface="Wingdings" panose="05000000000000000000" pitchFamily="2" charset="2"/>
              <a:buChar char="§"/>
            </a:pPr>
            <a:r>
              <a:rPr lang="en-US" sz="3400" dirty="0">
                <a:latin typeface="Times New Roman" panose="02020603050405020304" pitchFamily="18" charset="0"/>
                <a:cs typeface="Times New Roman" panose="02020603050405020304" pitchFamily="18" charset="0"/>
              </a:rPr>
              <a:t>2025: Additional legislation refined and expanded gold-carding protections</a:t>
            </a:r>
          </a:p>
          <a:p>
            <a:pPr marL="0" indent="0">
              <a:buNone/>
            </a:pPr>
            <a:endParaRPr lang="en-US" sz="3400" b="1" dirty="0">
              <a:latin typeface="Times New Roman" panose="02020603050405020304" pitchFamily="18" charset="0"/>
              <a:cs typeface="Times New Roman" panose="02020603050405020304" pitchFamily="18" charset="0"/>
            </a:endParaRPr>
          </a:p>
          <a:p>
            <a:pPr marL="0" indent="0">
              <a:buNone/>
            </a:pPr>
            <a:r>
              <a:rPr lang="en-US" sz="3400" b="1" dirty="0">
                <a:latin typeface="Times New Roman" panose="02020603050405020304" pitchFamily="18" charset="0"/>
                <a:cs typeface="Times New Roman" panose="02020603050405020304" pitchFamily="18" charset="0"/>
              </a:rPr>
              <a:t>Automatic Downcoding </a:t>
            </a:r>
            <a:r>
              <a:rPr lang="en-US" sz="3400" dirty="0">
                <a:latin typeface="Times New Roman" panose="02020603050405020304" pitchFamily="18" charset="0"/>
                <a:cs typeface="Times New Roman" panose="02020603050405020304" pitchFamily="18" charset="0"/>
              </a:rPr>
              <a:t>(see slide 12)</a:t>
            </a:r>
          </a:p>
          <a:p>
            <a:pPr marL="0" indent="0">
              <a:buNone/>
            </a:pPr>
            <a:endParaRPr lang="en-US" sz="3400" b="1" dirty="0">
              <a:latin typeface="Times New Roman" panose="02020603050405020304" pitchFamily="18" charset="0"/>
              <a:cs typeface="Times New Roman" panose="02020603050405020304" pitchFamily="18" charset="0"/>
            </a:endParaRPr>
          </a:p>
          <a:p>
            <a:pPr marL="0" indent="0">
              <a:buNone/>
            </a:pPr>
            <a:r>
              <a:rPr lang="en-US" sz="3400" b="1" dirty="0">
                <a:latin typeface="Times New Roman" panose="02020603050405020304" pitchFamily="18" charset="0"/>
                <a:cs typeface="Times New Roman" panose="02020603050405020304" pitchFamily="18" charset="0"/>
              </a:rPr>
              <a:t>Retro-terminations: </a:t>
            </a:r>
            <a:r>
              <a:rPr lang="en-US" sz="3400" dirty="0">
                <a:latin typeface="Times New Roman" panose="02020603050405020304" pitchFamily="18" charset="0"/>
                <a:cs typeface="Times New Roman" panose="02020603050405020304" pitchFamily="18" charset="0"/>
              </a:rPr>
              <a:t>In 2025 HCMS submitted </a:t>
            </a:r>
            <a:r>
              <a:rPr lang="en-US" sz="3400" dirty="0">
                <a:solidFill>
                  <a:srgbClr val="0070C0"/>
                </a:solidFill>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Resolution 406 </a:t>
            </a:r>
            <a:r>
              <a:rPr lang="en-US" sz="3400" dirty="0">
                <a:latin typeface="Times New Roman" panose="02020603050405020304" pitchFamily="18" charset="0"/>
                <a:cs typeface="Times New Roman" panose="02020603050405020304" pitchFamily="18" charset="0"/>
              </a:rPr>
              <a:t>to prohibit recoupments related to retro-termination of patient coverage; adopted at TMA HOD.</a:t>
            </a:r>
          </a:p>
          <a:p>
            <a:pPr marL="0" indent="0">
              <a:buNone/>
            </a:pPr>
            <a:endParaRPr lang="en-US" sz="3400" b="1" dirty="0">
              <a:latin typeface="Times New Roman" panose="02020603050405020304" pitchFamily="18" charset="0"/>
              <a:cs typeface="Times New Roman" panose="02020603050405020304" pitchFamily="18" charset="0"/>
            </a:endParaRPr>
          </a:p>
          <a:p>
            <a:pPr marL="0" indent="0">
              <a:buNone/>
            </a:pPr>
            <a:r>
              <a:rPr lang="en-US" sz="3400" b="1" dirty="0">
                <a:latin typeface="Times New Roman" panose="02020603050405020304" pitchFamily="18" charset="0"/>
                <a:cs typeface="Times New Roman" panose="02020603050405020304" pitchFamily="18" charset="0"/>
              </a:rPr>
              <a:t>ERISA &amp; Prompt Pay Reform</a:t>
            </a:r>
          </a:p>
          <a:p>
            <a:pPr lvl="1">
              <a:buFont typeface="Wingdings" panose="05000000000000000000" pitchFamily="2" charset="2"/>
              <a:buChar char="§"/>
            </a:pPr>
            <a:r>
              <a:rPr lang="en-US" sz="3400" dirty="0">
                <a:latin typeface="Times New Roman" panose="02020603050405020304" pitchFamily="18" charset="0"/>
                <a:cs typeface="Times New Roman" panose="02020603050405020304" pitchFamily="18" charset="0"/>
              </a:rPr>
              <a:t>2025: HCMS began discussions with AMA and other state societies to pursue comprehensive ERISA reform</a:t>
            </a:r>
          </a:p>
          <a:p>
            <a:pPr lvl="1">
              <a:buFont typeface="Wingdings" panose="05000000000000000000" pitchFamily="2" charset="2"/>
              <a:buChar char="§"/>
            </a:pPr>
            <a:r>
              <a:rPr lang="en-US" sz="3400" dirty="0">
                <a:latin typeface="Times New Roman" panose="02020603050405020304" pitchFamily="18" charset="0"/>
                <a:cs typeface="Times New Roman" panose="02020603050405020304" pitchFamily="18" charset="0"/>
              </a:rPr>
              <a:t>2026: HCMS submitted Resolution 5 requesting AMA develop regulatory language for prompt pay protections, modeled after Texas Prompt Pay laws.</a:t>
            </a:r>
          </a:p>
        </p:txBody>
      </p:sp>
    </p:spTree>
    <p:extLst>
      <p:ext uri="{BB962C8B-B14F-4D97-AF65-F5344CB8AC3E}">
        <p14:creationId xmlns:p14="http://schemas.microsoft.com/office/powerpoint/2010/main" val="24651678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B9036-6736-43D0-75CF-BCF5BBD36D5C}"/>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Contact Information</a:t>
            </a:r>
            <a:endParaRPr lang="en-US"/>
          </a:p>
        </p:txBody>
      </p:sp>
      <p:sp>
        <p:nvSpPr>
          <p:cNvPr id="4" name="Slide Number Placeholder 3">
            <a:extLst>
              <a:ext uri="{FF2B5EF4-FFF2-40B4-BE49-F238E27FC236}">
                <a16:creationId xmlns:a16="http://schemas.microsoft.com/office/drawing/2014/main" id="{F9CF2327-F14F-9AC8-BF5E-C62680231DA1}"/>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25</a:t>
            </a:fld>
            <a:endParaRPr lang="en-US"/>
          </a:p>
        </p:txBody>
      </p:sp>
      <p:sp>
        <p:nvSpPr>
          <p:cNvPr id="5" name="Content Placeholder 4">
            <a:extLst>
              <a:ext uri="{FF2B5EF4-FFF2-40B4-BE49-F238E27FC236}">
                <a16:creationId xmlns:a16="http://schemas.microsoft.com/office/drawing/2014/main" id="{F398BD6F-C501-39EF-421F-44A7CF45994E}"/>
              </a:ext>
            </a:extLst>
          </p:cNvPr>
          <p:cNvSpPr>
            <a:spLocks noGrp="1"/>
          </p:cNvSpPr>
          <p:nvPr>
            <p:ph sz="quarter" idx="1"/>
          </p:nvPr>
        </p:nvSpPr>
        <p:spPr>
          <a:xfrm>
            <a:off x="612648" y="1600200"/>
            <a:ext cx="8153400" cy="5029200"/>
          </a:xfrm>
        </p:spPr>
        <p:txBody>
          <a:bodyPr>
            <a:normAutofit/>
          </a:bodyPr>
          <a:lstStyle/>
          <a:p>
            <a:pPr marL="0" indent="0" algn="ctr">
              <a:buNone/>
            </a:pPr>
            <a:r>
              <a:rPr lang="en-US" sz="3600">
                <a:latin typeface="Times New Roman" panose="02020603050405020304" pitchFamily="18" charset="0"/>
                <a:cs typeface="Times New Roman" panose="02020603050405020304" pitchFamily="18" charset="0"/>
              </a:rPr>
              <a:t>April A. Bellard, MHA</a:t>
            </a:r>
          </a:p>
          <a:p>
            <a:pPr marL="0" indent="0" algn="ctr">
              <a:buNone/>
            </a:pPr>
            <a:r>
              <a:rPr lang="en-US" sz="3200">
                <a:latin typeface="Times New Roman" panose="02020603050405020304" pitchFamily="18" charset="0"/>
                <a:cs typeface="Times New Roman" panose="02020603050405020304" pitchFamily="18" charset="0"/>
              </a:rPr>
              <a:t>Director of Payment Advocacy and Practice Management</a:t>
            </a:r>
          </a:p>
          <a:p>
            <a:pPr marL="0" indent="0" algn="ctr">
              <a:buNone/>
            </a:pPr>
            <a:endParaRPr lang="en-US" sz="2800">
              <a:latin typeface="Times New Roman" panose="02020603050405020304" pitchFamily="18" charset="0"/>
              <a:cs typeface="Times New Roman" panose="02020603050405020304" pitchFamily="18" charset="0"/>
            </a:endParaRPr>
          </a:p>
          <a:p>
            <a:pPr marL="0" indent="0" algn="ctr">
              <a:buNone/>
            </a:pPr>
            <a:r>
              <a:rPr lang="en-US" sz="2800">
                <a:latin typeface="Times New Roman" panose="02020603050405020304" pitchFamily="18" charset="0"/>
                <a:cs typeface="Times New Roman" panose="02020603050405020304" pitchFamily="18" charset="0"/>
              </a:rPr>
              <a:t>Harris County Medical Society</a:t>
            </a:r>
          </a:p>
          <a:p>
            <a:pPr marL="0" indent="0" algn="ctr">
              <a:buNone/>
            </a:pPr>
            <a:r>
              <a:rPr lang="en-US" sz="2800">
                <a:latin typeface="Times New Roman" panose="02020603050405020304" pitchFamily="18" charset="0"/>
                <a:cs typeface="Times New Roman" panose="02020603050405020304" pitchFamily="18" charset="0"/>
              </a:rPr>
              <a:t>1515 Hermann Dr., #203</a:t>
            </a:r>
          </a:p>
          <a:p>
            <a:pPr marL="0" indent="0" algn="ctr">
              <a:buNone/>
            </a:pPr>
            <a:r>
              <a:rPr lang="en-US" sz="2800">
                <a:latin typeface="Times New Roman" panose="02020603050405020304" pitchFamily="18" charset="0"/>
                <a:cs typeface="Times New Roman" panose="02020603050405020304" pitchFamily="18" charset="0"/>
              </a:rPr>
              <a:t>Houston, TX 77004</a:t>
            </a:r>
          </a:p>
          <a:p>
            <a:pPr marL="0" indent="0" algn="ctr">
              <a:buNone/>
            </a:pPr>
            <a:r>
              <a:rPr lang="en-US" sz="2800">
                <a:latin typeface="Times New Roman" panose="02020603050405020304" pitchFamily="18" charset="0"/>
                <a:cs typeface="Times New Roman" panose="02020603050405020304" pitchFamily="18" charset="0"/>
              </a:rPr>
              <a:t>Phone: 713-524-4267 ext. 203</a:t>
            </a:r>
          </a:p>
          <a:p>
            <a:pPr marL="0" indent="0" algn="ctr">
              <a:buNone/>
            </a:pPr>
            <a:r>
              <a:rPr lang="en-US" sz="2800">
                <a:latin typeface="Times New Roman" panose="02020603050405020304" pitchFamily="18" charset="0"/>
                <a:cs typeface="Times New Roman" panose="02020603050405020304" pitchFamily="18" charset="0"/>
              </a:rPr>
              <a:t>Email: </a:t>
            </a:r>
            <a:r>
              <a:rPr lang="en-US" sz="2800" u="sng">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April_Bellard@hcms.org</a:t>
            </a:r>
            <a:endParaRPr lang="en-US" sz="2800">
              <a:solidFill>
                <a:srgbClr val="0070C0"/>
              </a:solidFill>
              <a:latin typeface="Times New Roman" panose="02020603050405020304" pitchFamily="18" charset="0"/>
              <a:cs typeface="Times New Roman" panose="02020603050405020304" pitchFamily="18" charset="0"/>
            </a:endParaRPr>
          </a:p>
          <a:p>
            <a:pPr marL="0" indent="0">
              <a:buNone/>
            </a:pPr>
            <a:endParaRPr lang="en-US"/>
          </a:p>
        </p:txBody>
      </p:sp>
    </p:spTree>
    <p:extLst>
      <p:ext uri="{BB962C8B-B14F-4D97-AF65-F5344CB8AC3E}">
        <p14:creationId xmlns:p14="http://schemas.microsoft.com/office/powerpoint/2010/main" val="744803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solidFill>
                  <a:schemeClr val="tx1"/>
                </a:solidFill>
                <a:latin typeface="Times New Roman" panose="02020603050405020304" pitchFamily="18" charset="0"/>
                <a:cs typeface="Times New Roman" panose="02020603050405020304" pitchFamily="18" charset="0"/>
              </a:rPr>
              <a:t>Health Plan Types</a:t>
            </a:r>
            <a:endParaRPr lang="en-US">
              <a:solidFill>
                <a:schemeClr val="tx1"/>
              </a:solidFill>
            </a:endParaRPr>
          </a:p>
        </p:txBody>
      </p:sp>
      <p:sp>
        <p:nvSpPr>
          <p:cNvPr id="4" name="Slide Number Placeholder 3"/>
          <p:cNvSpPr>
            <a:spLocks noGrp="1"/>
          </p:cNvSpPr>
          <p:nvPr>
            <p:ph type="sldNum" sz="quarter" idx="12"/>
          </p:nvPr>
        </p:nvSpPr>
        <p:spPr/>
        <p:txBody>
          <a:bodyPr>
            <a:normAutofit fontScale="85000" lnSpcReduction="20000"/>
          </a:bodyPr>
          <a:lstStyle/>
          <a:p>
            <a:fld id="{D48C95FA-06A0-4D5B-B5F3-645497A338F6}" type="slidenum">
              <a:rPr lang="en-US" smtClean="0"/>
              <a:pPr/>
              <a:t>3</a:t>
            </a:fld>
            <a:endParaRPr lang="en-US"/>
          </a:p>
        </p:txBody>
      </p:sp>
      <p:sp>
        <p:nvSpPr>
          <p:cNvPr id="5" name="Content Placeholder 4"/>
          <p:cNvSpPr>
            <a:spLocks noGrp="1"/>
          </p:cNvSpPr>
          <p:nvPr>
            <p:ph sz="quarter" idx="1"/>
          </p:nvPr>
        </p:nvSpPr>
        <p:spPr>
          <a:xfrm>
            <a:off x="76200" y="1600200"/>
            <a:ext cx="8689848" cy="5029200"/>
          </a:xfrm>
        </p:spPr>
        <p:txBody>
          <a:bodyPr>
            <a:normAutofit fontScale="92500"/>
          </a:bodyPr>
          <a:lstStyle/>
          <a:p>
            <a:pPr marL="0" indent="0">
              <a:buNone/>
            </a:pPr>
            <a:r>
              <a:rPr lang="en-US">
                <a:latin typeface="Times New Roman" panose="02020603050405020304" pitchFamily="18" charset="0"/>
                <a:cs typeface="Times New Roman" panose="02020603050405020304" pitchFamily="18" charset="0"/>
              </a:rPr>
              <a:t>The regulatory authority overseeing compliance with state and/or federal requirements varies by plan type. A thorough understanding of each plan type, its regulatory framework and related processes (e.g., contracting, credentialing, </a:t>
            </a:r>
            <a:r>
              <a:rPr lang="en-US">
                <a:solidFill>
                  <a:srgbClr val="0070C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complaints</a:t>
            </a:r>
            <a:r>
              <a:rPr lang="en-US">
                <a:latin typeface="Times New Roman" panose="02020603050405020304" pitchFamily="18" charset="0"/>
                <a:cs typeface="Times New Roman" panose="02020603050405020304" pitchFamily="18" charset="0"/>
              </a:rPr>
              <a:t>, prior authorization), is essential.</a:t>
            </a:r>
          </a:p>
          <a:p>
            <a:pPr marL="0" indent="0">
              <a:buNone/>
            </a:pPr>
            <a:r>
              <a:rPr lang="en-US">
                <a:latin typeface="Times New Roman" panose="02020603050405020304" pitchFamily="18" charset="0"/>
                <a:cs typeface="Times New Roman" panose="02020603050405020304" pitchFamily="18" charset="0"/>
              </a:rPr>
              <a:t>Health plan payment rates, policies, administrative burdens, and barriers to patient care also significantly affect practice operations. Independent practices tend to experience these impacts more directly, while employed providers may feel them indirectly. Regardless of practice structure, all providers are affected by the health plans with which they contract.</a:t>
            </a:r>
          </a:p>
        </p:txBody>
      </p:sp>
      <p:pic>
        <p:nvPicPr>
          <p:cNvPr id="6" name="Picture 5" descr="COMPLETE HCMS LOGO blk-wht.jpg"/>
          <p:cNvPicPr>
            <a:picLocks noChangeAspect="1"/>
          </p:cNvPicPr>
          <p:nvPr/>
        </p:nvPicPr>
        <p:blipFill>
          <a:blip r:embed="rId4" cstate="print"/>
          <a:stretch>
            <a:fillRect/>
          </a:stretch>
        </p:blipFill>
        <p:spPr>
          <a:xfrm>
            <a:off x="7315200" y="38100"/>
            <a:ext cx="1679448" cy="529460"/>
          </a:xfrm>
          <a:prstGeom prst="rect">
            <a:avLst/>
          </a:prstGeom>
        </p:spPr>
      </p:pic>
    </p:spTree>
    <p:extLst>
      <p:ext uri="{BB962C8B-B14F-4D97-AF65-F5344CB8AC3E}">
        <p14:creationId xmlns:p14="http://schemas.microsoft.com/office/powerpoint/2010/main" val="3362502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200">
                <a:solidFill>
                  <a:schemeClr val="tx1"/>
                </a:solidFill>
                <a:latin typeface="Times New Roman" panose="02020603050405020304" pitchFamily="18" charset="0"/>
                <a:cs typeface="Times New Roman" panose="02020603050405020304" pitchFamily="18" charset="0"/>
              </a:rPr>
              <a:t>Practice Settings</a:t>
            </a:r>
            <a:endParaRPr lang="en-US">
              <a:solidFill>
                <a:schemeClr val="tx1"/>
              </a:solidFill>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normAutofit fontScale="85000" lnSpcReduction="20000"/>
          </a:bodyPr>
          <a:lstStyle/>
          <a:p>
            <a:fld id="{D48C95FA-06A0-4D5B-B5F3-645497A338F6}" type="slidenum">
              <a:rPr lang="en-US" smtClean="0"/>
              <a:pPr/>
              <a:t>4</a:t>
            </a:fld>
            <a:endParaRPr lang="en-US"/>
          </a:p>
        </p:txBody>
      </p:sp>
      <p:sp>
        <p:nvSpPr>
          <p:cNvPr id="5" name="Content Placeholder 4"/>
          <p:cNvSpPr>
            <a:spLocks noGrp="1"/>
          </p:cNvSpPr>
          <p:nvPr>
            <p:ph sz="quarter" idx="1"/>
          </p:nvPr>
        </p:nvSpPr>
        <p:spPr>
          <a:xfrm>
            <a:off x="612648" y="1600200"/>
            <a:ext cx="8153400" cy="4572000"/>
          </a:xfrm>
        </p:spPr>
        <p:txBody>
          <a:bodyPr>
            <a:normAutofit fontScale="92500"/>
          </a:bodyPr>
          <a:lstStyle/>
          <a:p>
            <a:pPr marL="0" indent="0">
              <a:buNone/>
            </a:pPr>
            <a:r>
              <a:rPr lang="en-US" sz="3200">
                <a:latin typeface="Times New Roman" panose="02020603050405020304" pitchFamily="18" charset="0"/>
                <a:cs typeface="Times New Roman" panose="02020603050405020304" pitchFamily="18" charset="0"/>
              </a:rPr>
              <a:t>Each practice setting has unique advantages and challenges, but in all cases, insurance and health plan policies influence how medicine is practiced.</a:t>
            </a:r>
            <a:endParaRPr lang="en-US" sz="300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sz="3000">
                <a:latin typeface="Times New Roman" panose="02020603050405020304" pitchFamily="18" charset="0"/>
                <a:cs typeface="Times New Roman" panose="02020603050405020304" pitchFamily="18" charset="0"/>
              </a:rPr>
              <a:t>Employment</a:t>
            </a:r>
          </a:p>
          <a:p>
            <a:pPr lvl="2">
              <a:buFont typeface="Arial" panose="020B0604020202020204" pitchFamily="34" charset="0"/>
              <a:buChar char="•"/>
            </a:pPr>
            <a:r>
              <a:rPr lang="en-US" sz="3000">
                <a:latin typeface="Times New Roman" panose="02020603050405020304" pitchFamily="18" charset="0"/>
                <a:cs typeface="Times New Roman" panose="02020603050405020304" pitchFamily="18" charset="0"/>
              </a:rPr>
              <a:t>Group</a:t>
            </a:r>
          </a:p>
          <a:p>
            <a:pPr lvl="2">
              <a:buFont typeface="Arial" panose="020B0604020202020204" pitchFamily="34" charset="0"/>
              <a:buChar char="•"/>
            </a:pPr>
            <a:r>
              <a:rPr lang="en-US" sz="3000">
                <a:latin typeface="Times New Roman" panose="02020603050405020304" pitchFamily="18" charset="0"/>
                <a:cs typeface="Times New Roman" panose="02020603050405020304" pitchFamily="18" charset="0"/>
              </a:rPr>
              <a:t>Hospital</a:t>
            </a:r>
          </a:p>
          <a:p>
            <a:pPr lvl="2">
              <a:buFont typeface="Arial" panose="020B0604020202020204" pitchFamily="34" charset="0"/>
              <a:buChar char="•"/>
            </a:pPr>
            <a:r>
              <a:rPr lang="en-US" sz="3000">
                <a:latin typeface="Times New Roman" panose="02020603050405020304" pitchFamily="18" charset="0"/>
                <a:cs typeface="Times New Roman" panose="02020603050405020304" pitchFamily="18" charset="0"/>
              </a:rPr>
              <a:t>Academic</a:t>
            </a:r>
          </a:p>
          <a:p>
            <a:pPr lvl="2">
              <a:buFont typeface="Arial" panose="020B0604020202020204" pitchFamily="34" charset="0"/>
              <a:buChar char="•"/>
            </a:pPr>
            <a:r>
              <a:rPr lang="en-US" sz="3000">
                <a:latin typeface="Times New Roman" panose="02020603050405020304" pitchFamily="18" charset="0"/>
                <a:cs typeface="Times New Roman" panose="02020603050405020304" pitchFamily="18" charset="0"/>
              </a:rPr>
              <a:t>Health Plan</a:t>
            </a:r>
          </a:p>
          <a:p>
            <a:pPr lvl="1">
              <a:buFont typeface="Wingdings" panose="05000000000000000000" pitchFamily="2" charset="2"/>
              <a:buChar char="§"/>
            </a:pPr>
            <a:r>
              <a:rPr lang="en-US" sz="3000">
                <a:latin typeface="Times New Roman" panose="02020603050405020304" pitchFamily="18" charset="0"/>
                <a:cs typeface="Times New Roman" panose="02020603050405020304" pitchFamily="18" charset="0"/>
              </a:rPr>
              <a:t>Independent Practice</a:t>
            </a:r>
          </a:p>
          <a:p>
            <a:endParaRPr lang="en-US" sz="3000">
              <a:latin typeface="Times New Roman" panose="02020603050405020304" pitchFamily="18" charset="0"/>
              <a:cs typeface="Times New Roman" panose="02020603050405020304" pitchFamily="18" charset="0"/>
            </a:endParaRPr>
          </a:p>
          <a:p>
            <a:pPr marL="0" indent="0">
              <a:buNone/>
            </a:pPr>
            <a:endParaRPr lang="en-US" sz="2700">
              <a:latin typeface="Times New Roman" panose="02020603050405020304" pitchFamily="18" charset="0"/>
              <a:cs typeface="Times New Roman" panose="02020603050405020304" pitchFamily="18" charset="0"/>
            </a:endParaRPr>
          </a:p>
        </p:txBody>
      </p:sp>
      <p:pic>
        <p:nvPicPr>
          <p:cNvPr id="7" name="Picture 6" descr="COMPLETE HCMS LOGO blk-wht.jpg"/>
          <p:cNvPicPr>
            <a:picLocks noChangeAspect="1"/>
          </p:cNvPicPr>
          <p:nvPr/>
        </p:nvPicPr>
        <p:blipFill>
          <a:blip r:embed="rId3" cstate="print"/>
          <a:stretch>
            <a:fillRect/>
          </a:stretch>
        </p:blipFill>
        <p:spPr>
          <a:xfrm>
            <a:off x="7315200" y="38100"/>
            <a:ext cx="1679448" cy="529460"/>
          </a:xfrm>
          <a:prstGeom prst="rect">
            <a:avLst/>
          </a:prstGeom>
        </p:spPr>
      </p:pic>
    </p:spTree>
    <p:extLst>
      <p:ext uri="{BB962C8B-B14F-4D97-AF65-F5344CB8AC3E}">
        <p14:creationId xmlns:p14="http://schemas.microsoft.com/office/powerpoint/2010/main" val="189686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a:solidFill>
                  <a:schemeClr val="tx1"/>
                </a:solidFill>
                <a:latin typeface="Times New Roman" panose="02020603050405020304" pitchFamily="18" charset="0"/>
                <a:cs typeface="Times New Roman" panose="02020603050405020304" pitchFamily="18" charset="0"/>
              </a:rPr>
              <a:t>Health Plan Types</a:t>
            </a:r>
            <a:endParaRPr lang="en-US">
              <a:solidFill>
                <a:schemeClr val="tx1"/>
              </a:solidFill>
              <a:latin typeface="Calibri" panose="020F050202020403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fld id="{D48C95FA-06A0-4D5B-B5F3-645497A338F6}" type="slidenum">
              <a:rPr lang="en-US" smtClean="0"/>
              <a:pPr/>
              <a:t>5</a:t>
            </a:fld>
            <a:endParaRPr lang="en-US"/>
          </a:p>
        </p:txBody>
      </p:sp>
      <p:sp>
        <p:nvSpPr>
          <p:cNvPr id="5" name="Content Placeholder 4"/>
          <p:cNvSpPr>
            <a:spLocks noGrp="1"/>
          </p:cNvSpPr>
          <p:nvPr>
            <p:ph sz="quarter" idx="1"/>
          </p:nvPr>
        </p:nvSpPr>
        <p:spPr>
          <a:xfrm>
            <a:off x="612648" y="1600200"/>
            <a:ext cx="8153400" cy="4572000"/>
          </a:xfrm>
        </p:spPr>
        <p:txBody>
          <a:bodyPr>
            <a:normAutofit fontScale="92500"/>
          </a:bodyPr>
          <a:lstStyle/>
          <a:p>
            <a:endParaRPr lang="en-US" sz="240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3600">
                <a:solidFill>
                  <a:srgbClr val="0070C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Medicare (MCR)</a:t>
            </a:r>
            <a:r>
              <a:rPr lang="en-US" sz="3600">
                <a:solidFill>
                  <a:srgbClr val="0070C0"/>
                </a:solidFill>
                <a:latin typeface="Times New Roman" panose="02020603050405020304" pitchFamily="18" charset="0"/>
                <a:cs typeface="Times New Roman" panose="02020603050405020304" pitchFamily="18" charset="0"/>
              </a:rPr>
              <a:t> </a:t>
            </a:r>
            <a:r>
              <a:rPr lang="en-US" sz="3600">
                <a:latin typeface="Times New Roman" panose="02020603050405020304" pitchFamily="18" charset="0"/>
                <a:cs typeface="Times New Roman" panose="02020603050405020304" pitchFamily="18" charset="0"/>
              </a:rPr>
              <a:t>and </a:t>
            </a:r>
            <a:r>
              <a:rPr lang="en-US" sz="3600">
                <a:solidFill>
                  <a:srgbClr val="0070C0"/>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Medicare Advantage Plans (MAPs)</a:t>
            </a:r>
            <a:endParaRPr lang="en-US" sz="3600">
              <a:solidFill>
                <a:srgbClr val="0070C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3600">
                <a:solidFill>
                  <a:srgbClr val="0070C0"/>
                </a:solidFill>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Medicaid (MCD) and Managed Medicaid Plans (MCOs)</a:t>
            </a:r>
            <a:endParaRPr lang="en-US" sz="3600">
              <a:solidFill>
                <a:srgbClr val="0070C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3600">
                <a:solidFill>
                  <a:srgbClr val="0070C0"/>
                </a:solidFill>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Commercial</a:t>
            </a:r>
            <a:r>
              <a:rPr lang="en-US" sz="3600">
                <a:latin typeface="Times New Roman" panose="02020603050405020304" pitchFamily="18" charset="0"/>
                <a:cs typeface="Times New Roman" panose="02020603050405020304" pitchFamily="18" charset="0"/>
              </a:rPr>
              <a:t> and </a:t>
            </a:r>
            <a:r>
              <a:rPr lang="en-US" sz="3600">
                <a:solidFill>
                  <a:srgbClr val="0070C0"/>
                </a:solidFill>
                <a:latin typeface="Times New Roman" panose="02020603050405020304" pitchFamily="18" charset="0"/>
                <a:cs typeface="Times New Roman" panose="02020603050405020304" pitchFamily="18" charset="0"/>
                <a:hlinkClick r:id="rId7">
                  <a:extLst>
                    <a:ext uri="{A12FA001-AC4F-418D-AE19-62706E023703}">
                      <ahyp:hlinkClr xmlns:ahyp="http://schemas.microsoft.com/office/drawing/2018/hyperlinkcolor" val="tx"/>
                    </a:ext>
                  </a:extLst>
                </a:hlinkClick>
              </a:rPr>
              <a:t>Marketplace Plans</a:t>
            </a:r>
            <a:endParaRPr lang="en-US" sz="3600">
              <a:solidFill>
                <a:srgbClr val="0070C0"/>
              </a:solidFill>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3600">
                <a:latin typeface="Times New Roman" panose="02020603050405020304" pitchFamily="18" charset="0"/>
                <a:cs typeface="Times New Roman" panose="02020603050405020304" pitchFamily="18" charset="0"/>
              </a:rPr>
              <a:t>Other Governmental (VA, active and retired military, state and federal employer, etc.)</a:t>
            </a:r>
          </a:p>
          <a:p>
            <a:pPr>
              <a:buFont typeface="Wingdings" panose="05000000000000000000" pitchFamily="2" charset="2"/>
              <a:buChar char="§"/>
            </a:pPr>
            <a:endParaRPr lang="en-US" sz="2400">
              <a:latin typeface="Times New Roman" panose="02020603050405020304" pitchFamily="18" charset="0"/>
              <a:cs typeface="Times New Roman" panose="02020603050405020304" pitchFamily="18" charset="0"/>
            </a:endParaRPr>
          </a:p>
          <a:p>
            <a:endParaRPr lang="en-US" sz="1800">
              <a:latin typeface="Times New Roman" panose="02020603050405020304" pitchFamily="18" charset="0"/>
              <a:cs typeface="Times New Roman" panose="02020603050405020304" pitchFamily="18" charset="0"/>
            </a:endParaRPr>
          </a:p>
          <a:p>
            <a:endParaRPr lang="en-US" sz="1800">
              <a:latin typeface="Times New Roman" panose="02020603050405020304" pitchFamily="18" charset="0"/>
              <a:cs typeface="Times New Roman" panose="02020603050405020304" pitchFamily="18" charset="0"/>
            </a:endParaRPr>
          </a:p>
          <a:p>
            <a:endParaRPr lang="en-US" sz="1800">
              <a:latin typeface="Times New Roman" panose="02020603050405020304" pitchFamily="18" charset="0"/>
              <a:cs typeface="Times New Roman" panose="02020603050405020304" pitchFamily="18" charset="0"/>
            </a:endParaRPr>
          </a:p>
          <a:p>
            <a:endParaRPr lang="en-US" sz="1800">
              <a:latin typeface="Times New Roman" panose="02020603050405020304" pitchFamily="18" charset="0"/>
              <a:cs typeface="Times New Roman" panose="02020603050405020304" pitchFamily="18" charset="0"/>
            </a:endParaRPr>
          </a:p>
        </p:txBody>
      </p:sp>
      <p:pic>
        <p:nvPicPr>
          <p:cNvPr id="7" name="Picture 6" descr="COMPLETE HCMS LOGO blk-wht.jpg"/>
          <p:cNvPicPr>
            <a:picLocks noChangeAspect="1"/>
          </p:cNvPicPr>
          <p:nvPr/>
        </p:nvPicPr>
        <p:blipFill>
          <a:blip r:embed="rId8" cstate="print"/>
          <a:stretch>
            <a:fillRect/>
          </a:stretch>
        </p:blipFill>
        <p:spPr>
          <a:xfrm>
            <a:off x="7315200" y="38100"/>
            <a:ext cx="1679448" cy="529460"/>
          </a:xfrm>
          <a:prstGeom prst="rect">
            <a:avLst/>
          </a:prstGeom>
        </p:spPr>
      </p:pic>
    </p:spTree>
    <p:extLst>
      <p:ext uri="{BB962C8B-B14F-4D97-AF65-F5344CB8AC3E}">
        <p14:creationId xmlns:p14="http://schemas.microsoft.com/office/powerpoint/2010/main" val="4249496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230DC-4A46-FF0A-0B64-A72BAE731C9A}"/>
              </a:ext>
            </a:extLst>
          </p:cNvPr>
          <p:cNvSpPr>
            <a:spLocks noGrp="1"/>
          </p:cNvSpPr>
          <p:nvPr>
            <p:ph type="title"/>
          </p:nvPr>
        </p:nvSpPr>
        <p:spPr/>
        <p:txBody>
          <a:bodyPr>
            <a:noAutofit/>
          </a:bodyPr>
          <a:lstStyle/>
          <a:p>
            <a:pPr algn="ctr"/>
            <a:r>
              <a:rPr lang="en-US" sz="6000">
                <a:solidFill>
                  <a:schemeClr val="tx1"/>
                </a:solidFill>
                <a:latin typeface="Times New Roman" panose="02020603050405020304" pitchFamily="18" charset="0"/>
                <a:cs typeface="Times New Roman" panose="02020603050405020304" pitchFamily="18" charset="0"/>
              </a:rPr>
              <a:t>Traditional Medicare</a:t>
            </a:r>
            <a:endParaRPr lang="en-US" sz="6000">
              <a:solidFill>
                <a:schemeClr val="tx1"/>
              </a:solidFill>
            </a:endParaRPr>
          </a:p>
        </p:txBody>
      </p:sp>
      <p:sp>
        <p:nvSpPr>
          <p:cNvPr id="4" name="Slide Number Placeholder 3">
            <a:extLst>
              <a:ext uri="{FF2B5EF4-FFF2-40B4-BE49-F238E27FC236}">
                <a16:creationId xmlns:a16="http://schemas.microsoft.com/office/drawing/2014/main" id="{7A8FD026-C9B9-F10C-4679-C7ECBD138727}"/>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6</a:t>
            </a:fld>
            <a:endParaRPr lang="en-US"/>
          </a:p>
        </p:txBody>
      </p:sp>
      <p:sp>
        <p:nvSpPr>
          <p:cNvPr id="5" name="Content Placeholder 4">
            <a:extLst>
              <a:ext uri="{FF2B5EF4-FFF2-40B4-BE49-F238E27FC236}">
                <a16:creationId xmlns:a16="http://schemas.microsoft.com/office/drawing/2014/main" id="{609F9E60-E074-39C8-3EDD-73006D37FB26}"/>
              </a:ext>
            </a:extLst>
          </p:cNvPr>
          <p:cNvSpPr>
            <a:spLocks noGrp="1"/>
          </p:cNvSpPr>
          <p:nvPr>
            <p:ph sz="quarter" idx="1"/>
          </p:nvPr>
        </p:nvSpPr>
        <p:spPr>
          <a:xfrm>
            <a:off x="612648" y="1600200"/>
            <a:ext cx="8153400" cy="5029200"/>
          </a:xfrm>
        </p:spPr>
        <p:txBody>
          <a:bodyPr>
            <a:normAutofit fontScale="92500"/>
          </a:bodyPr>
          <a:lstStyle/>
          <a:p>
            <a:pPr marL="0" indent="0">
              <a:buNone/>
            </a:pPr>
            <a:r>
              <a:rPr lang="en-US" sz="2800" dirty="0">
                <a:latin typeface="Times New Roman" panose="02020603050405020304" pitchFamily="18" charset="0"/>
                <a:cs typeface="Times New Roman" panose="02020603050405020304" pitchFamily="18" charset="0"/>
              </a:rPr>
              <a:t>Traditional, or Fee-for-Service (FFS), Medicare is regulated at the federal level by the Centers for Medicare &amp; Medicaid Services (CMS). </a:t>
            </a:r>
          </a:p>
          <a:p>
            <a:pPr marL="0" indent="0">
              <a:buNone/>
            </a:pPr>
            <a:r>
              <a:rPr lang="en-US" sz="2800" dirty="0">
                <a:latin typeface="Times New Roman" panose="02020603050405020304" pitchFamily="18" charset="0"/>
                <a:cs typeface="Times New Roman" panose="02020603050405020304" pitchFamily="18" charset="0"/>
              </a:rPr>
              <a:t>Administrative services, including claims processing, enrollment, and other functions are handled regionally by Medicare Administrative Contractors (MACs), such as </a:t>
            </a:r>
            <a:r>
              <a:rPr lang="en-US" sz="2800" dirty="0">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Novitas</a:t>
            </a:r>
            <a:r>
              <a:rPr lang="en-US" sz="2800" dirty="0">
                <a:latin typeface="Times New Roman" panose="02020603050405020304" pitchFamily="18" charset="0"/>
                <a:cs typeface="Times New Roman" panose="02020603050405020304" pitchFamily="18" charset="0"/>
              </a:rPr>
              <a:t>. </a:t>
            </a:r>
          </a:p>
          <a:p>
            <a:pPr marL="0" indent="0">
              <a:buNone/>
            </a:pPr>
            <a:r>
              <a:rPr lang="en-US" sz="2800" dirty="0">
                <a:latin typeface="Times New Roman" panose="02020603050405020304" pitchFamily="18" charset="0"/>
                <a:cs typeface="Times New Roman" panose="02020603050405020304" pitchFamily="18" charset="0"/>
              </a:rPr>
              <a:t>Physician complaints and inquiries are managed through </a:t>
            </a:r>
            <a:r>
              <a:rPr lang="en-US" sz="2800" dirty="0">
                <a:solidFill>
                  <a:srgbClr val="0070C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CMS Regional Offices</a:t>
            </a:r>
            <a:r>
              <a:rPr lang="en-US" sz="2800" dirty="0">
                <a:latin typeface="Times New Roman" panose="02020603050405020304" pitchFamily="18" charset="0"/>
                <a:cs typeface="Times New Roman" panose="02020603050405020304" pitchFamily="18" charset="0"/>
              </a:rPr>
              <a:t>, ensuring oversight and support for providers participating in the program. There are 3 parts to Medicare - Part A (hospital/facility), Part B (physician services), and Part D (prescription drugs).</a:t>
            </a:r>
          </a:p>
          <a:p>
            <a:pPr>
              <a:buFont typeface="Wingdings" panose="05000000000000000000" pitchFamily="2" charset="2"/>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3313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E8A75-8F17-CCFC-0810-4AEF6E0F4F2B}"/>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Traditional Medicare</a:t>
            </a:r>
            <a:endParaRPr lang="en-US"/>
          </a:p>
        </p:txBody>
      </p:sp>
      <p:sp>
        <p:nvSpPr>
          <p:cNvPr id="4" name="Slide Number Placeholder 3">
            <a:extLst>
              <a:ext uri="{FF2B5EF4-FFF2-40B4-BE49-F238E27FC236}">
                <a16:creationId xmlns:a16="http://schemas.microsoft.com/office/drawing/2014/main" id="{89427813-217A-D721-33A0-5CCB87FC795D}"/>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7</a:t>
            </a:fld>
            <a:endParaRPr lang="en-US"/>
          </a:p>
        </p:txBody>
      </p:sp>
      <p:sp>
        <p:nvSpPr>
          <p:cNvPr id="5" name="Content Placeholder 4">
            <a:extLst>
              <a:ext uri="{FF2B5EF4-FFF2-40B4-BE49-F238E27FC236}">
                <a16:creationId xmlns:a16="http://schemas.microsoft.com/office/drawing/2014/main" id="{023BA51A-3C93-55C7-C5AF-FB324D98E0DE}"/>
              </a:ext>
            </a:extLst>
          </p:cNvPr>
          <p:cNvSpPr>
            <a:spLocks noGrp="1"/>
          </p:cNvSpPr>
          <p:nvPr>
            <p:ph sz="quarter" idx="1"/>
          </p:nvPr>
        </p:nvSpPr>
        <p:spPr>
          <a:xfrm>
            <a:off x="228600" y="1600200"/>
            <a:ext cx="8763000" cy="5029200"/>
          </a:xfrm>
        </p:spPr>
        <p:txBody>
          <a:bodyPr>
            <a:normAutofit fontScale="85000" lnSpcReduction="20000"/>
          </a:bodyPr>
          <a:lstStyle/>
          <a:p>
            <a:pPr marL="0" indent="0">
              <a:buNone/>
            </a:pPr>
            <a:r>
              <a:rPr lang="en-US" sz="2800" b="1">
                <a:latin typeface="Times New Roman" panose="02020603050405020304" pitchFamily="18" charset="0"/>
                <a:cs typeface="Times New Roman" panose="02020603050405020304" pitchFamily="18" charset="0"/>
              </a:rPr>
              <a:t>Challenges: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Cumbersome administrative processes (eligibility, benefits, appeals, etc.)</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Stringent National Correct Coding Initiative claim edits (PTP, MUE, N/A indicators, etc.)</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Increasing prior authorization requirements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Unresponsive Regional Administrators (RACs) responsible for handling complaints/grievances and limited access to MAC representatives</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Requires participation in </a:t>
            </a:r>
            <a:r>
              <a:rPr lang="en-US">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Quality Payment Programs</a:t>
            </a:r>
            <a:r>
              <a:rPr lang="en-US">
                <a:solidFill>
                  <a:srgbClr val="0070C0"/>
                </a:solidFill>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(QPP)</a:t>
            </a:r>
          </a:p>
          <a:p>
            <a:pPr lvl="1">
              <a:buFont typeface="Wingdings" panose="05000000000000000000" pitchFamily="2" charset="2"/>
              <a:buChar char="§"/>
            </a:pPr>
            <a:r>
              <a:rPr lang="en-US">
                <a:latin typeface="Times New Roman" panose="02020603050405020304" pitchFamily="18" charset="0"/>
                <a:cs typeface="Times New Roman" panose="02020603050405020304" pitchFamily="18" charset="0"/>
              </a:rPr>
              <a:t>Low and declining reimbursement rates to cover costs</a:t>
            </a:r>
          </a:p>
          <a:p>
            <a:pPr lvl="2">
              <a:buFont typeface="Arial" panose="020B0604020202020204" pitchFamily="34" charset="0"/>
              <a:buChar char="•"/>
            </a:pPr>
            <a:r>
              <a:rPr lang="en-US" sz="2600">
                <a:latin typeface="Times New Roman" panose="02020603050405020304" pitchFamily="18" charset="0"/>
                <a:cs typeface="Times New Roman" panose="02020603050405020304" pitchFamily="18" charset="0"/>
              </a:rPr>
              <a:t>physician fee schedule subject to budget neutrality, sequestration, PAYGO, and QPP penalties</a:t>
            </a:r>
          </a:p>
          <a:p>
            <a:pPr lvl="2">
              <a:buFont typeface="Arial" panose="020B0604020202020204" pitchFamily="34" charset="0"/>
              <a:buChar char="•"/>
            </a:pPr>
            <a:r>
              <a:rPr lang="en-US" sz="2600">
                <a:latin typeface="Times New Roman" panose="02020603050405020304" pitchFamily="18" charset="0"/>
                <a:cs typeface="Times New Roman" panose="02020603050405020304" pitchFamily="18" charset="0"/>
              </a:rPr>
              <a:t>no adjustment for inflation</a:t>
            </a:r>
          </a:p>
          <a:p>
            <a:pPr lvl="2">
              <a:buFont typeface="Arial" panose="020B0604020202020204" pitchFamily="34" charset="0"/>
              <a:buChar char="•"/>
            </a:pPr>
            <a:r>
              <a:rPr lang="en-US" sz="2600">
                <a:latin typeface="Times New Roman" panose="02020603050405020304" pitchFamily="18" charset="0"/>
                <a:cs typeface="Times New Roman" panose="02020603050405020304" pitchFamily="18" charset="0"/>
              </a:rPr>
              <a:t>frequent payment cuts and budget neutrality adjustments</a:t>
            </a:r>
          </a:p>
          <a:p>
            <a:pPr marL="365760" lvl="1" indent="0">
              <a:buNone/>
            </a:pP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3223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C0103-145D-4DCD-839D-AF0930B34AF0}"/>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Conversion Factor (CF)</a:t>
            </a:r>
          </a:p>
        </p:txBody>
      </p:sp>
      <p:sp>
        <p:nvSpPr>
          <p:cNvPr id="4" name="Slide Number Placeholder 3">
            <a:extLst>
              <a:ext uri="{FF2B5EF4-FFF2-40B4-BE49-F238E27FC236}">
                <a16:creationId xmlns:a16="http://schemas.microsoft.com/office/drawing/2014/main" id="{B72380FB-456A-45AF-9F11-A07C9AEAC02A}"/>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8</a:t>
            </a:fld>
            <a:endParaRPr lang="en-US"/>
          </a:p>
        </p:txBody>
      </p:sp>
      <p:pic>
        <p:nvPicPr>
          <p:cNvPr id="9" name="Picture 8">
            <a:extLst>
              <a:ext uri="{FF2B5EF4-FFF2-40B4-BE49-F238E27FC236}">
                <a16:creationId xmlns:a16="http://schemas.microsoft.com/office/drawing/2014/main" id="{48869B9C-5B5E-4C8B-82C2-7489C18B7239}"/>
              </a:ext>
            </a:extLst>
          </p:cNvPr>
          <p:cNvPicPr>
            <a:picLocks noChangeAspect="1"/>
          </p:cNvPicPr>
          <p:nvPr/>
        </p:nvPicPr>
        <p:blipFill>
          <a:blip r:embed="rId2"/>
          <a:stretch>
            <a:fillRect/>
          </a:stretch>
        </p:blipFill>
        <p:spPr>
          <a:xfrm>
            <a:off x="5740014" y="1835385"/>
            <a:ext cx="3038475" cy="4019550"/>
          </a:xfrm>
          <a:prstGeom prst="rect">
            <a:avLst/>
          </a:prstGeom>
        </p:spPr>
      </p:pic>
      <p:sp>
        <p:nvSpPr>
          <p:cNvPr id="5" name="Content Placeholder 4">
            <a:extLst>
              <a:ext uri="{FF2B5EF4-FFF2-40B4-BE49-F238E27FC236}">
                <a16:creationId xmlns:a16="http://schemas.microsoft.com/office/drawing/2014/main" id="{545E204A-6DBF-5E94-D2D9-26190E793D99}"/>
              </a:ext>
            </a:extLst>
          </p:cNvPr>
          <p:cNvSpPr>
            <a:spLocks noGrp="1"/>
          </p:cNvSpPr>
          <p:nvPr>
            <p:ph sz="quarter" idx="1"/>
          </p:nvPr>
        </p:nvSpPr>
        <p:spPr/>
        <p:txBody>
          <a:bodyPr/>
          <a:lstStyle/>
          <a:p>
            <a:pPr marL="0" indent="0">
              <a:buNone/>
            </a:pPr>
            <a:r>
              <a:rPr lang="en-US"/>
              <a:t>                                                                                                </a:t>
            </a:r>
          </a:p>
        </p:txBody>
      </p:sp>
      <p:pic>
        <p:nvPicPr>
          <p:cNvPr id="8" name="Picture 7">
            <a:extLst>
              <a:ext uri="{FF2B5EF4-FFF2-40B4-BE49-F238E27FC236}">
                <a16:creationId xmlns:a16="http://schemas.microsoft.com/office/drawing/2014/main" id="{B2CBBB09-F0E9-48C3-41D5-89DC01436775}"/>
              </a:ext>
            </a:extLst>
          </p:cNvPr>
          <p:cNvPicPr>
            <a:picLocks noChangeAspect="1"/>
          </p:cNvPicPr>
          <p:nvPr/>
        </p:nvPicPr>
        <p:blipFill>
          <a:blip r:embed="rId3"/>
          <a:stretch>
            <a:fillRect/>
          </a:stretch>
        </p:blipFill>
        <p:spPr>
          <a:xfrm>
            <a:off x="218177" y="1835385"/>
            <a:ext cx="8684827" cy="4495800"/>
          </a:xfrm>
          <a:prstGeom prst="rect">
            <a:avLst/>
          </a:prstGeom>
        </p:spPr>
      </p:pic>
    </p:spTree>
    <p:extLst>
      <p:ext uri="{BB962C8B-B14F-4D97-AF65-F5344CB8AC3E}">
        <p14:creationId xmlns:p14="http://schemas.microsoft.com/office/powerpoint/2010/main" val="444199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1793A-FD3D-FB42-8C67-DE6DB974404E}"/>
              </a:ext>
            </a:extLst>
          </p:cNvPr>
          <p:cNvSpPr>
            <a:spLocks noGrp="1"/>
          </p:cNvSpPr>
          <p:nvPr>
            <p:ph type="title"/>
          </p:nvPr>
        </p:nvSpPr>
        <p:spPr/>
        <p:txBody>
          <a:bodyPr/>
          <a:lstStyle/>
          <a:p>
            <a:pPr algn="ctr"/>
            <a:r>
              <a:rPr lang="en-US">
                <a:solidFill>
                  <a:schemeClr val="tx1"/>
                </a:solidFill>
                <a:latin typeface="Times New Roman" panose="02020603050405020304" pitchFamily="18" charset="0"/>
                <a:cs typeface="Times New Roman" panose="02020603050405020304" pitchFamily="18" charset="0"/>
              </a:rPr>
              <a:t>Traditional Medicare</a:t>
            </a:r>
            <a:endParaRPr lang="en-US"/>
          </a:p>
        </p:txBody>
      </p:sp>
      <p:sp>
        <p:nvSpPr>
          <p:cNvPr id="4" name="Slide Number Placeholder 3">
            <a:extLst>
              <a:ext uri="{FF2B5EF4-FFF2-40B4-BE49-F238E27FC236}">
                <a16:creationId xmlns:a16="http://schemas.microsoft.com/office/drawing/2014/main" id="{40DDE057-F36F-6740-3A10-0F3F5740783B}"/>
              </a:ext>
            </a:extLst>
          </p:cNvPr>
          <p:cNvSpPr>
            <a:spLocks noGrp="1"/>
          </p:cNvSpPr>
          <p:nvPr>
            <p:ph type="sldNum" sz="quarter" idx="12"/>
          </p:nvPr>
        </p:nvSpPr>
        <p:spPr/>
        <p:txBody>
          <a:bodyPr>
            <a:normAutofit fontScale="85000" lnSpcReduction="20000"/>
          </a:bodyPr>
          <a:lstStyle/>
          <a:p>
            <a:fld id="{D48C95FA-06A0-4D5B-B5F3-645497A338F6}" type="slidenum">
              <a:rPr lang="en-US" smtClean="0"/>
              <a:pPr/>
              <a:t>9</a:t>
            </a:fld>
            <a:endParaRPr lang="en-US"/>
          </a:p>
        </p:txBody>
      </p:sp>
      <p:sp>
        <p:nvSpPr>
          <p:cNvPr id="5" name="Content Placeholder 4">
            <a:extLst>
              <a:ext uri="{FF2B5EF4-FFF2-40B4-BE49-F238E27FC236}">
                <a16:creationId xmlns:a16="http://schemas.microsoft.com/office/drawing/2014/main" id="{3CD5B33F-836D-1C99-F6E9-A3F04676FE8B}"/>
              </a:ext>
            </a:extLst>
          </p:cNvPr>
          <p:cNvSpPr>
            <a:spLocks noGrp="1"/>
          </p:cNvSpPr>
          <p:nvPr>
            <p:ph sz="quarter" idx="1"/>
          </p:nvPr>
        </p:nvSpPr>
        <p:spPr/>
        <p:txBody>
          <a:bodyPr>
            <a:normAutofit fontScale="77500" lnSpcReduction="20000"/>
          </a:bodyPr>
          <a:lstStyle/>
          <a:p>
            <a:pPr marL="0" indent="0">
              <a:buNone/>
            </a:pPr>
            <a:r>
              <a:rPr lang="en-US" sz="3300" b="1">
                <a:latin typeface="Times New Roman" panose="02020603050405020304" pitchFamily="18" charset="0"/>
                <a:cs typeface="Times New Roman" panose="02020603050405020304" pitchFamily="18" charset="0"/>
              </a:rPr>
              <a:t>Advocacy:</a:t>
            </a:r>
          </a:p>
          <a:p>
            <a:pPr>
              <a:buFont typeface="Wingdings" panose="05000000000000000000" pitchFamily="2" charset="2"/>
              <a:buChar char="§"/>
            </a:pPr>
            <a:r>
              <a:rPr lang="en-US" sz="2800">
                <a:latin typeface="Times New Roman" panose="02020603050405020304" pitchFamily="18" charset="0"/>
                <a:cs typeface="Times New Roman" panose="02020603050405020304" pitchFamily="18" charset="0"/>
              </a:rPr>
              <a:t>HCMS and the Texas Medical Association (TMA) are actively advocating for permanent Medicare payment reform to offset inflationary losses, including annual payment updates tied to the </a:t>
            </a:r>
            <a:r>
              <a:rPr lang="en-US" sz="2800">
                <a:solidFill>
                  <a:srgbClr val="0070C0"/>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Medicare Economic Index</a:t>
            </a:r>
            <a:r>
              <a:rPr lang="en-US" sz="2800">
                <a:latin typeface="Times New Roman" panose="02020603050405020304" pitchFamily="18" charset="0"/>
                <a:cs typeface="Times New Roman" panose="02020603050405020304" pitchFamily="18" charset="0"/>
              </a:rPr>
              <a:t> (MEI) rather than the current RVU, GPCI, and conversion factor framework.</a:t>
            </a:r>
          </a:p>
          <a:p>
            <a:pPr>
              <a:buFont typeface="Wingdings" panose="05000000000000000000" pitchFamily="2" charset="2"/>
              <a:buChar char="§"/>
            </a:pPr>
            <a:r>
              <a:rPr lang="en-US" sz="2800">
                <a:latin typeface="Times New Roman" panose="02020603050405020304" pitchFamily="18" charset="0"/>
                <a:cs typeface="Times New Roman" panose="02020603050405020304" pitchFamily="18" charset="0"/>
              </a:rPr>
              <a:t>At the national level, the American Medical Association (AMA), with support from the Texas delegation, has adopted policies supporting comprehensive payment reform</a:t>
            </a:r>
          </a:p>
          <a:p>
            <a:pPr>
              <a:buFont typeface="Wingdings" panose="05000000000000000000" pitchFamily="2" charset="2"/>
              <a:buChar char="§"/>
            </a:pPr>
            <a:r>
              <a:rPr lang="en-US" sz="2800">
                <a:latin typeface="Times New Roman" panose="02020603050405020304" pitchFamily="18" charset="0"/>
                <a:cs typeface="Times New Roman" panose="02020603050405020304" pitchFamily="18" charset="0"/>
              </a:rPr>
              <a:t>HCMS, the TMA, and AMA are advocating for improvements and burden reduction in QPP programs.</a:t>
            </a:r>
          </a:p>
          <a:p>
            <a:pPr>
              <a:buFont typeface="Wingdings" panose="05000000000000000000" pitchFamily="2" charset="2"/>
              <a:buChar char="§"/>
            </a:pPr>
            <a:r>
              <a:rPr lang="en-US" sz="2800">
                <a:latin typeface="Times New Roman" panose="02020603050405020304" pitchFamily="18" charset="0"/>
                <a:cs typeface="Times New Roman" panose="02020603050405020304" pitchFamily="18" charset="0"/>
              </a:rPr>
              <a:t>These organizations are also working to reduce administrative burdens associated with the newly implemented WISeR model and its expanded prior authorization requirements.</a:t>
            </a:r>
            <a:endParaRPr lang="en-US"/>
          </a:p>
        </p:txBody>
      </p:sp>
    </p:spTree>
    <p:extLst>
      <p:ext uri="{BB962C8B-B14F-4D97-AF65-F5344CB8AC3E}">
        <p14:creationId xmlns:p14="http://schemas.microsoft.com/office/powerpoint/2010/main" val="130106702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2">
      <a:dk1>
        <a:srgbClr val="000000"/>
      </a:dk1>
      <a:lt1>
        <a:srgbClr val="FFFFFF"/>
      </a:lt1>
      <a:dk2>
        <a:srgbClr val="FFFFFF"/>
      </a:dk2>
      <a:lt2>
        <a:srgbClr val="DDE9EC"/>
      </a:lt2>
      <a:accent1>
        <a:srgbClr val="525A7D"/>
      </a:accent1>
      <a:accent2>
        <a:srgbClr val="638BAD"/>
      </a:accent2>
      <a:accent3>
        <a:srgbClr val="8A8A9C"/>
      </a:accent3>
      <a:accent4>
        <a:srgbClr val="FADA7A"/>
      </a:accent4>
      <a:accent5>
        <a:srgbClr val="B88472"/>
      </a:accent5>
      <a:accent6>
        <a:srgbClr val="8E736A"/>
      </a:accent6>
      <a:hlink>
        <a:srgbClr val="B292CA"/>
      </a:hlink>
      <a:folHlink>
        <a:srgbClr val="6B56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44c0120-2ebd-44c8-86a0-f4ef8c32d5db" xsi:nil="true"/>
    <lcf76f155ced4ddcb4097134ff3c332f xmlns="1dad3c31-4650-44c8-8a21-7041d9db811d">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DF5AC28CF0E944BB47121EDB2638017" ma:contentTypeVersion="14" ma:contentTypeDescription="Create a new document." ma:contentTypeScope="" ma:versionID="834980f5c1e3d3d7ee1650c17de6a1af">
  <xsd:schema xmlns:xsd="http://www.w3.org/2001/XMLSchema" xmlns:xs="http://www.w3.org/2001/XMLSchema" xmlns:p="http://schemas.microsoft.com/office/2006/metadata/properties" xmlns:ns2="1dad3c31-4650-44c8-8a21-7041d9db811d" xmlns:ns3="e44c0120-2ebd-44c8-86a0-f4ef8c32d5db" targetNamespace="http://schemas.microsoft.com/office/2006/metadata/properties" ma:root="true" ma:fieldsID="5aee880041f0e87f57f3eb8f41c7e2fe" ns2:_="" ns3:_="">
    <xsd:import namespace="1dad3c31-4650-44c8-8a21-7041d9db811d"/>
    <xsd:import namespace="e44c0120-2ebd-44c8-86a0-f4ef8c32d5d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ad3c31-4650-44c8-8a21-7041d9db81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bc918c8-c6e2-4067-aa4d-7549b148685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44c0120-2ebd-44c8-86a0-f4ef8c32d5d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86639a6-3224-418a-8bc5-03acce1c91aa}" ma:internalName="TaxCatchAll" ma:showField="CatchAllData" ma:web="e44c0120-2ebd-44c8-86a0-f4ef8c32d5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4C48BC4-4C3E-4B7C-A11E-D5114EAC2348}">
  <ds:schemaRefs>
    <ds:schemaRef ds:uri="1dad3c31-4650-44c8-8a21-7041d9db811d"/>
    <ds:schemaRef ds:uri="e44c0120-2ebd-44c8-86a0-f4ef8c32d5db"/>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FDBA60B-3CA0-4AF8-8F73-C1B88DCB3B98}">
  <ds:schemaRefs>
    <ds:schemaRef ds:uri="1dad3c31-4650-44c8-8a21-7041d9db811d"/>
    <ds:schemaRef ds:uri="e44c0120-2ebd-44c8-86a0-f4ef8c32d5d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17D4053-1B1B-474D-880D-610BF8EB7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Median</Template>
  <TotalTime>0</TotalTime>
  <Words>2028</Words>
  <Application>Microsoft Office PowerPoint</Application>
  <PresentationFormat>On-screen Show (4:3)</PresentationFormat>
  <Paragraphs>210</Paragraphs>
  <Slides>25</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Times New Roman</vt:lpstr>
      <vt:lpstr>Tw Cen MT</vt:lpstr>
      <vt:lpstr>Wingdings</vt:lpstr>
      <vt:lpstr>Wingdings 2</vt:lpstr>
      <vt:lpstr>Median</vt:lpstr>
      <vt:lpstr>                   </vt:lpstr>
      <vt:lpstr>Disclaimer</vt:lpstr>
      <vt:lpstr>Health Plan Types</vt:lpstr>
      <vt:lpstr>Practice Settings</vt:lpstr>
      <vt:lpstr>Health Plan Types</vt:lpstr>
      <vt:lpstr>Traditional Medicare</vt:lpstr>
      <vt:lpstr>Traditional Medicare</vt:lpstr>
      <vt:lpstr>Conversion Factor (CF)</vt:lpstr>
      <vt:lpstr>Traditional Medicare</vt:lpstr>
      <vt:lpstr>Medicare Advantage Plans (MAPs)</vt:lpstr>
      <vt:lpstr>Medicare Advantage Plans (MAPs)</vt:lpstr>
      <vt:lpstr>Medicare Advantage Plans (MAPs)</vt:lpstr>
      <vt:lpstr>Medicaid and Medicaid Managed Care</vt:lpstr>
      <vt:lpstr>Medicaid and Medicaid Managed Care</vt:lpstr>
      <vt:lpstr>Medicaid and Medicaid Managed Care</vt:lpstr>
      <vt:lpstr>Harris County MCOs</vt:lpstr>
      <vt:lpstr>Commercial Plans</vt:lpstr>
      <vt:lpstr>Commercial Plans</vt:lpstr>
      <vt:lpstr>Commercial Plans Fully-Insured </vt:lpstr>
      <vt:lpstr>Commercial Plans Fully-Insured </vt:lpstr>
      <vt:lpstr>Commercial Plans Self-Insured</vt:lpstr>
      <vt:lpstr>Fully-Insured vs. Self-Insured</vt:lpstr>
      <vt:lpstr>Commercial Plans</vt:lpstr>
      <vt:lpstr>Commercial Plans</vt:lpstr>
      <vt:lpstr>Contact Information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April Bellard</cp:lastModifiedBy>
  <cp:revision>2</cp:revision>
  <cp:lastPrinted>2016-06-14T18:31:41Z</cp:lastPrinted>
  <dcterms:created xsi:type="dcterms:W3CDTF">2012-02-14T01:46:21Z</dcterms:created>
  <dcterms:modified xsi:type="dcterms:W3CDTF">2026-02-18T18:43:25Z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0x0101000DF5AC28CF0E944BB47121EDB2638017</vt:lpwstr>
  </property>
  <property fmtid="{D5CDD505-2E9C-101B-9397-08002B2CF9AE}" pid="3" name="MediaServiceImageTags">
    <vt:lpwstr/>
  </property>
</Properties>
</file>