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88" r:id="rId3"/>
    <p:sldId id="289" r:id="rId4"/>
    <p:sldId id="293" r:id="rId5"/>
    <p:sldId id="290" r:id="rId6"/>
    <p:sldId id="291" r:id="rId7"/>
    <p:sldId id="308" r:id="rId8"/>
    <p:sldId id="292" r:id="rId9"/>
    <p:sldId id="297" r:id="rId10"/>
    <p:sldId id="295" r:id="rId11"/>
    <p:sldId id="296" r:id="rId12"/>
    <p:sldId id="298" r:id="rId13"/>
    <p:sldId id="303" r:id="rId14"/>
    <p:sldId id="300" r:id="rId15"/>
    <p:sldId id="307" r:id="rId16"/>
    <p:sldId id="306" r:id="rId17"/>
    <p:sldId id="309" r:id="rId18"/>
    <p:sldId id="301" r:id="rId19"/>
    <p:sldId id="304" r:id="rId20"/>
    <p:sldId id="313" r:id="rId21"/>
    <p:sldId id="314" r:id="rId22"/>
    <p:sldId id="322" r:id="rId23"/>
    <p:sldId id="316" r:id="rId24"/>
    <p:sldId id="317" r:id="rId25"/>
    <p:sldId id="318" r:id="rId26"/>
    <p:sldId id="319" r:id="rId27"/>
    <p:sldId id="320" r:id="rId28"/>
    <p:sldId id="321" r:id="rId29"/>
    <p:sldId id="323" r:id="rId30"/>
    <p:sldId id="305" r:id="rId31"/>
    <p:sldId id="280" r:id="rId3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29855D9D-FCFA-46A5-B5C5-2992327853D0}" type="datetimeFigureOut">
              <a:rPr lang="en-US" smtClean="0"/>
              <a:t>12/7/2023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AEC15B0-436B-4B52-939F-1D60039241E4}" type="slidenum">
              <a:rPr lang="en-US" smtClean="0"/>
              <a:t>‹#›</a:t>
            </a:fld>
            <a:endParaRPr lang="en-US"/>
          </a:p>
        </p:txBody>
      </p:sp>
    </p:spTree>
    <p:extLst>
      <p:ext uri="{BB962C8B-B14F-4D97-AF65-F5344CB8AC3E}">
        <p14:creationId xmlns:p14="http://schemas.microsoft.com/office/powerpoint/2010/main" val="1879458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defTabSz="931774"/>
            <a:fld id="{9B57B089-3B37-4FCE-A8A7-D5C2E63F3F31}" type="slidenum">
              <a:rPr lang="en-US">
                <a:solidFill>
                  <a:prstClr val="black"/>
                </a:solidFill>
                <a:latin typeface="Calibri"/>
              </a:rPr>
              <a:pPr defTabSz="931774"/>
              <a:t>1</a:t>
            </a:fld>
            <a:endParaRPr lang="en-US" dirty="0">
              <a:solidFill>
                <a:prstClr val="black"/>
              </a:solidFill>
              <a:latin typeface="Calibri"/>
            </a:endParaRPr>
          </a:p>
        </p:txBody>
      </p:sp>
    </p:spTree>
    <p:extLst>
      <p:ext uri="{BB962C8B-B14F-4D97-AF65-F5344CB8AC3E}">
        <p14:creationId xmlns:p14="http://schemas.microsoft.com/office/powerpoint/2010/main" val="2769379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7441A21C-BB01-47C1-B218-A359820E1AB2}" type="datetime1">
              <a:rPr lang="en-US" smtClean="0"/>
              <a:pPr/>
              <a:t>12/7/2023</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dirty="0">
              <a:solidFill>
                <a:srgbClr val="DDE9EC"/>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D48C95FA-06A0-4D5B-B5F3-645497A338F6}" type="slidenum">
              <a:rPr lang="en-US" smtClean="0">
                <a:solidFill>
                  <a:srgbClr val="DDE9EC"/>
                </a:solidFill>
              </a:rPr>
              <a:pPr/>
              <a:t>‹#›</a:t>
            </a:fld>
            <a:endParaRPr lang="en-US" dirty="0">
              <a:solidFill>
                <a:srgbClr val="DDE9EC"/>
              </a:solidFill>
            </a:endParaRPr>
          </a:p>
        </p:txBody>
      </p:sp>
    </p:spTree>
    <p:extLst>
      <p:ext uri="{BB962C8B-B14F-4D97-AF65-F5344CB8AC3E}">
        <p14:creationId xmlns:p14="http://schemas.microsoft.com/office/powerpoint/2010/main" val="361904333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dirty="0"/>
              <a:t>Click to edit Master title style</a:t>
            </a:r>
          </a:p>
        </p:txBody>
      </p:sp>
      <p:sp>
        <p:nvSpPr>
          <p:cNvPr id="4" name="Date Placeholder 3"/>
          <p:cNvSpPr>
            <a:spLocks noGrp="1"/>
          </p:cNvSpPr>
          <p:nvPr>
            <p:ph type="dt" sz="half" idx="10"/>
          </p:nvPr>
        </p:nvSpPr>
        <p:spPr/>
        <p:txBody>
          <a:bodyPr/>
          <a:lstStyle/>
          <a:p>
            <a:fld id="{9C7BC790-FA5C-4F55-B914-CD50B73CABA0}" type="datetime1">
              <a:rPr lang="en-US" smtClean="0">
                <a:solidFill>
                  <a:srgbClr val="FFFFFF"/>
                </a:solidFill>
              </a:rPr>
              <a:pPr/>
              <a:t>12/7/2023</a:t>
            </a:fld>
            <a:endParaRPr lang="en-US" dirty="0">
              <a:solidFill>
                <a:srgbClr val="FFFFFF"/>
              </a:solidFill>
            </a:endParaRPr>
          </a:p>
        </p:txBody>
      </p:sp>
      <p:sp>
        <p:nvSpPr>
          <p:cNvPr id="5" name="Footer Placeholder 4"/>
          <p:cNvSpPr>
            <a:spLocks noGrp="1"/>
          </p:cNvSpPr>
          <p:nvPr>
            <p:ph type="ftr" sz="quarter" idx="11"/>
          </p:nvPr>
        </p:nvSpPr>
        <p:spPr/>
        <p:txBody>
          <a:bodyPr/>
          <a:lstStyle/>
          <a:p>
            <a:endParaRPr lang="en-US" dirty="0">
              <a:solidFill>
                <a:srgbClr val="FFFFFF"/>
              </a:solidFill>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48C95FA-06A0-4D5B-B5F3-645497A338F6}"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12937168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endParaRPr kumimoji="0" lang="en-US" dirty="0"/>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9D0FDA71-BC13-4858-A56A-29CAABEBB85F}" type="datetime1">
              <a:rPr lang="en-US" smtClean="0"/>
              <a:pPr/>
              <a:t>12/7/2023</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48C95FA-06A0-4D5B-B5F3-645497A338F6}" type="slidenum">
              <a:rPr lang="en-US" smtClean="0"/>
              <a:pPr/>
              <a:t>‹#›</a:t>
            </a:fld>
            <a:endParaRPr lang="en-US" dirty="0"/>
          </a:p>
        </p:txBody>
      </p:sp>
      <p:pic>
        <p:nvPicPr>
          <p:cNvPr id="11" name="Picture 10" descr="A picture containing drawing, sign&#10;&#10;Description automatically generated">
            <a:extLst>
              <a:ext uri="{FF2B5EF4-FFF2-40B4-BE49-F238E27FC236}">
                <a16:creationId xmlns:a16="http://schemas.microsoft.com/office/drawing/2014/main" id="{FDBB323F-C056-467D-AB24-8E2A1DA3903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18567" y="292646"/>
            <a:ext cx="2213162" cy="856463"/>
          </a:xfrm>
          <a:prstGeom prst="rect">
            <a:avLst/>
          </a:prstGeom>
        </p:spPr>
      </p:pic>
    </p:spTree>
    <p:extLst>
      <p:ext uri="{BB962C8B-B14F-4D97-AF65-F5344CB8AC3E}">
        <p14:creationId xmlns:p14="http://schemas.microsoft.com/office/powerpoint/2010/main" val="1275627936"/>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rtl="0" eaLnBrk="1" latinLnBrk="0" hangingPunct="1">
        <a:spcBef>
          <a:spcPct val="0"/>
        </a:spcBef>
        <a:buNone/>
        <a:defRPr kumimoji="0" sz="4400" kern="1200">
          <a:solidFill>
            <a:schemeClr val="tx1"/>
          </a:solidFill>
          <a:latin typeface="+mj-lt"/>
          <a:ea typeface="+mj-ea"/>
          <a:cs typeface="+mj-cs"/>
        </a:defRPr>
      </a:lvl1pPr>
    </p:titleStyle>
    <p:bodyStyle>
      <a:lvl1pPr marL="0" indent="0" algn="l" rtl="0" eaLnBrk="1" latinLnBrk="0" hangingPunct="1">
        <a:spcBef>
          <a:spcPts val="700"/>
        </a:spcBef>
        <a:buClr>
          <a:schemeClr val="accent2"/>
        </a:buClr>
        <a:buSzPct val="60000"/>
        <a:buFont typeface="Wingdings"/>
        <a:buNone/>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ama-assn.org/system/files/2019-06/cpt-office-prolonged-svs-code-changes.pdf#page=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bit.ly/3kWYAEd" TargetMode="External"/><Relationship Id="rId2" Type="http://schemas.openxmlformats.org/officeDocument/2006/relationships/hyperlink" Target="https://bit.ly/3v1Tk8z" TargetMode="External"/><Relationship Id="rId1" Type="http://schemas.openxmlformats.org/officeDocument/2006/relationships/slideLayout" Target="../slideLayouts/slideLayout2.xml"/><Relationship Id="rId6" Type="http://schemas.openxmlformats.org/officeDocument/2006/relationships/hyperlink" Target="https://www.federalregister.gov/documents/2022/11/18/2022-23873/medicare-and-medicaid-programs-cy-2023-payment-policies-under-the-physician-fee-schedule-and-other" TargetMode="External"/><Relationship Id="rId5" Type="http://schemas.openxmlformats.org/officeDocument/2006/relationships/hyperlink" Target="https://www.ama-assn.org/system/files/2023-e-m-descriptors-guidelines.pdf" TargetMode="External"/><Relationship Id="rId4" Type="http://schemas.openxmlformats.org/officeDocument/2006/relationships/hyperlink" Target="https://www.federalregister.gov/documents/2020/12/28/2020-26815/medicare-program-cy-2021-payment-policies-under-the-physician-fee-schedule-and-other-changes-to-part"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mailto:paymentadvocacy@hcms.org" TargetMode="External"/><Relationship Id="rId2" Type="http://schemas.openxmlformats.org/officeDocument/2006/relationships/hyperlink" Target="https://www.hcms.org/tmaimis/HARRIS/Practice_Resources/Payment-Practice_Help/HARRIS/Practice_Resources/Payment_Advocacy.aspx?hkey=59207d33-e321-4a80-9d62-fee6b67acbc4"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3886200"/>
            <a:ext cx="8229600" cy="1524000"/>
          </a:xfrm>
        </p:spPr>
        <p:txBody>
          <a:bodyPr>
            <a:noAutofit/>
          </a:bodyPr>
          <a:lstStyle/>
          <a:p>
            <a:pPr algn="ct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b="1" dirty="0">
                <a:solidFill>
                  <a:schemeClr val="bg1"/>
                </a:solidFill>
              </a:rPr>
            </a:br>
            <a:br>
              <a:rPr lang="en-US" sz="3600" dirty="0">
                <a:solidFill>
                  <a:schemeClr val="bg1"/>
                </a:solidFill>
              </a:rPr>
            </a:br>
            <a:br>
              <a:rPr lang="en-US" sz="1800" b="1" dirty="0">
                <a:solidFill>
                  <a:schemeClr val="bg1"/>
                </a:solidFill>
                <a:latin typeface="Calibri" panose="020F0502020204030204" pitchFamily="34" charset="0"/>
              </a:rPr>
            </a:br>
            <a:br>
              <a:rPr lang="en-US" sz="1800" b="1" dirty="0">
                <a:solidFill>
                  <a:schemeClr val="bg1"/>
                </a:solidFill>
                <a:latin typeface="Calibri" panose="020F0502020204030204" pitchFamily="34" charset="0"/>
              </a:rPr>
            </a:br>
            <a:endParaRPr lang="en-US" sz="1800" b="1" dirty="0">
              <a:solidFill>
                <a:schemeClr val="bg1"/>
              </a:solidFill>
              <a:latin typeface="Calibri" panose="020F0502020204030204" pitchFamily="34" charset="0"/>
            </a:endParaRPr>
          </a:p>
        </p:txBody>
      </p:sp>
      <p:sp>
        <p:nvSpPr>
          <p:cNvPr id="6" name="TextBox 5"/>
          <p:cNvSpPr txBox="1"/>
          <p:nvPr/>
        </p:nvSpPr>
        <p:spPr>
          <a:xfrm>
            <a:off x="2286000" y="894308"/>
            <a:ext cx="7620000" cy="3662541"/>
          </a:xfrm>
          <a:prstGeom prst="rect">
            <a:avLst/>
          </a:prstGeom>
          <a:noFill/>
        </p:spPr>
        <p:txBody>
          <a:bodyPr wrap="square" rtlCol="0">
            <a:spAutoFit/>
          </a:bodyPr>
          <a:lstStyle/>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400" b="1" dirty="0">
                <a:solidFill>
                  <a:srgbClr val="000000"/>
                </a:solidFill>
                <a:latin typeface="Times New Roman" panose="02020603050405020304" pitchFamily="18" charset="0"/>
                <a:cs typeface="Times New Roman" panose="02020603050405020304" pitchFamily="18" charset="0"/>
              </a:rPr>
              <a:t>Evaluation &amp; Management Coding and Documentation</a:t>
            </a: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200" dirty="0">
                <a:solidFill>
                  <a:srgbClr val="000000"/>
                </a:solidFill>
                <a:latin typeface="Times New Roman" panose="02020603050405020304" pitchFamily="18" charset="0"/>
                <a:cs typeface="Times New Roman" panose="02020603050405020304" pitchFamily="18" charset="0"/>
              </a:rPr>
              <a:t>Harris County Medical Society</a:t>
            </a:r>
          </a:p>
          <a:p>
            <a:pPr algn="ctr"/>
            <a:endParaRPr lang="en-US" sz="2200" dirty="0">
              <a:solidFill>
                <a:srgbClr val="000000"/>
              </a:solidFill>
              <a:latin typeface="Times New Roman" panose="02020603050405020304" pitchFamily="18" charset="0"/>
              <a:cs typeface="Times New Roman" panose="02020603050405020304" pitchFamily="18" charset="0"/>
            </a:endParaRPr>
          </a:p>
          <a:p>
            <a:pPr algn="ctr"/>
            <a:r>
              <a:rPr lang="en-US" sz="2200" dirty="0">
                <a:solidFill>
                  <a:srgbClr val="000000"/>
                </a:solidFill>
                <a:latin typeface="Times New Roman" panose="02020603050405020304" pitchFamily="18" charset="0"/>
                <a:cs typeface="Times New Roman" panose="02020603050405020304" pitchFamily="18" charset="0"/>
              </a:rPr>
              <a:t>April A. Bellard, MHA</a:t>
            </a:r>
          </a:p>
          <a:p>
            <a:pPr algn="ctr"/>
            <a:r>
              <a:rPr lang="en-US" sz="2200" dirty="0">
                <a:solidFill>
                  <a:srgbClr val="000000"/>
                </a:solidFill>
                <a:latin typeface="Times New Roman" panose="02020603050405020304" pitchFamily="18" charset="0"/>
                <a:cs typeface="Times New Roman" panose="02020603050405020304" pitchFamily="18" charset="0"/>
              </a:rPr>
              <a:t>Director of Payment Advocacy and Practice Management</a:t>
            </a:r>
          </a:p>
          <a:p>
            <a:pPr algn="ctr"/>
            <a:endParaRPr lang="en-US" dirty="0">
              <a:solidFill>
                <a:srgbClr val="000000"/>
              </a:solidFill>
              <a:latin typeface="Calibri" panose="020F0502020204030204"/>
            </a:endParaRPr>
          </a:p>
          <a:p>
            <a:pPr algn="ctr"/>
            <a:endParaRPr lang="en-US" dirty="0">
              <a:solidFill>
                <a:srgbClr val="000000"/>
              </a:solidFill>
              <a:latin typeface="Calibri" panose="020F0502020204030204"/>
            </a:endParaRPr>
          </a:p>
          <a:p>
            <a:pPr algn="ctr"/>
            <a:endParaRPr lang="en-US" dirty="0">
              <a:solidFill>
                <a:srgbClr val="000000"/>
              </a:solidFill>
              <a:latin typeface="Calibri" panose="020F0502020204030204"/>
            </a:endParaRPr>
          </a:p>
        </p:txBody>
      </p:sp>
      <p:pic>
        <p:nvPicPr>
          <p:cNvPr id="5" name="Picture 4" descr="A picture containing drawing, sign&#10;&#10;Description automatically generated">
            <a:extLst>
              <a:ext uri="{FF2B5EF4-FFF2-40B4-BE49-F238E27FC236}">
                <a16:creationId xmlns:a16="http://schemas.microsoft.com/office/drawing/2014/main" id="{FCE56D16-0A87-41D5-8D8A-594ED34C30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20837" y="219105"/>
            <a:ext cx="2493278" cy="964864"/>
          </a:xfrm>
          <a:prstGeom prst="rect">
            <a:avLst/>
          </a:prstGeom>
        </p:spPr>
      </p:pic>
    </p:spTree>
    <p:extLst>
      <p:ext uri="{BB962C8B-B14F-4D97-AF65-F5344CB8AC3E}">
        <p14:creationId xmlns:p14="http://schemas.microsoft.com/office/powerpoint/2010/main" val="622833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Time - Prolonged Services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10</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1800" dirty="0">
                <a:solidFill>
                  <a:srgbClr val="0070C0"/>
                </a:solidFill>
                <a:latin typeface="Times New Roman" panose="02020603050405020304" pitchFamily="18" charset="0"/>
                <a:cs typeface="Times New Roman" panose="02020603050405020304" pitchFamily="18" charset="0"/>
              </a:rPr>
              <a:t>99417 - Prolonged Service With or Without Direct Patient Contact on the Date of an Office or Other Outpatient Service</a:t>
            </a:r>
          </a:p>
          <a:p>
            <a:pPr marL="365760" lvl="1" indent="0">
              <a:buNone/>
            </a:pPr>
            <a:r>
              <a:rPr lang="en-US" sz="1600" dirty="0">
                <a:latin typeface="Times New Roman" panose="02020603050405020304" pitchFamily="18" charset="0"/>
                <a:cs typeface="Times New Roman" panose="02020603050405020304" pitchFamily="18" charset="0"/>
              </a:rPr>
              <a:t>Prolonged office or other outpatient evaluation and management service(s) (beyond the total time of the primary procedure which has been selected using total time), requiring total time with or without direct patient contact beyond the usual service, on the date of the primary service; each 15 minutes (List separately in addition to codes 99205, 99215 for office or other outpatient Evaluation and Management services). Code 99417 is only used when the office or other outpatient service has been selected using time alone as the basis and only after the total time of the highest-level service (</a:t>
            </a:r>
            <a:r>
              <a:rPr lang="en-US" sz="1600" dirty="0" err="1">
                <a:latin typeface="Times New Roman" panose="02020603050405020304" pitchFamily="18" charset="0"/>
                <a:cs typeface="Times New Roman" panose="02020603050405020304" pitchFamily="18" charset="0"/>
              </a:rPr>
              <a:t>ie</a:t>
            </a:r>
            <a:r>
              <a:rPr lang="en-US" sz="1600" dirty="0">
                <a:latin typeface="Times New Roman" panose="02020603050405020304" pitchFamily="18" charset="0"/>
                <a:cs typeface="Times New Roman" panose="02020603050405020304" pitchFamily="18" charset="0"/>
              </a:rPr>
              <a:t>, 99205 or 99215) has been exceeded. Time spent performing separately reported services other than the E/M service is not counted toward the time to report 99205, 99215 and prolonged services time.</a:t>
            </a:r>
          </a:p>
          <a:p>
            <a:pPr marL="365760" lvl="1" indent="0">
              <a:buNone/>
            </a:pPr>
            <a:r>
              <a:rPr lang="en-US" sz="1600" dirty="0">
                <a:latin typeface="Times New Roman" panose="02020603050405020304" pitchFamily="18" charset="0"/>
                <a:cs typeface="Times New Roman" panose="02020603050405020304" pitchFamily="18" charset="0"/>
              </a:rPr>
              <a:t>(Use 99417 in conjunction with 99205, 99215).</a:t>
            </a:r>
          </a:p>
          <a:p>
            <a:pPr marL="365760" lvl="1" indent="0">
              <a:buNone/>
            </a:pPr>
            <a:r>
              <a:rPr lang="en-US" sz="1600" dirty="0">
                <a:latin typeface="Times New Roman" panose="02020603050405020304" pitchFamily="18" charset="0"/>
                <a:cs typeface="Times New Roman" panose="02020603050405020304" pitchFamily="18" charset="0"/>
              </a:rPr>
              <a:t>(Do not report 99417 in conjunction with 99354, 99355, 99358, 99359, 99415, 99416) </a:t>
            </a:r>
          </a:p>
          <a:p>
            <a:pPr marL="365760" lvl="1" indent="0">
              <a:buNone/>
            </a:pPr>
            <a:r>
              <a:rPr lang="en-US" sz="1600" dirty="0">
                <a:latin typeface="Times New Roman" panose="02020603050405020304" pitchFamily="18" charset="0"/>
                <a:cs typeface="Times New Roman" panose="02020603050405020304" pitchFamily="18" charset="0"/>
              </a:rPr>
              <a:t>(Do not report 99417 for any time unit less than 15 minutes)</a:t>
            </a:r>
          </a:p>
          <a:p>
            <a:endParaRPr lang="en-US" sz="1600" dirty="0">
              <a:latin typeface="Times New Roman" panose="02020603050405020304" pitchFamily="18" charset="0"/>
              <a:cs typeface="Times New Roman" panose="02020603050405020304" pitchFamily="18" charset="0"/>
            </a:endParaRPr>
          </a:p>
          <a:p>
            <a:r>
              <a:rPr lang="en-US" sz="1600" b="0" i="0" dirty="0">
                <a:effectLst/>
                <a:latin typeface="Times New Roman" panose="02020603050405020304" pitchFamily="18" charset="0"/>
                <a:cs typeface="Times New Roman" panose="02020603050405020304" pitchFamily="18" charset="0"/>
              </a:rPr>
              <a:t>Do not report 99358, 99359 on the same date of service as 99417. </a:t>
            </a:r>
            <a:r>
              <a:rPr lang="en-US" sz="1600" dirty="0">
                <a:latin typeface="Times New Roman" panose="02020603050405020304" pitchFamily="18" charset="0"/>
                <a:cs typeface="Times New Roman" panose="02020603050405020304" pitchFamily="18" charset="0"/>
              </a:rPr>
              <a:t>When using time to select the office/outpatient E/M visit level, any additional time spent by the reporting practitioner on a prior or subsequent date of service (such as reviewing medical records or test results) can not count toward the required times for reporting CPT codes 99202-99215 or 99417. </a:t>
            </a:r>
          </a:p>
          <a:p>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44284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Time - Prolonged Services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11</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000" dirty="0">
                <a:solidFill>
                  <a:srgbClr val="0070C0"/>
                </a:solidFill>
                <a:latin typeface="Times New Roman" panose="02020603050405020304" pitchFamily="18" charset="0"/>
                <a:cs typeface="Times New Roman" panose="02020603050405020304" pitchFamily="18" charset="0"/>
              </a:rPr>
              <a:t>99358-99359 - Prolonged Service Without Direct Patient Contact (do not use with 99202-99215)</a:t>
            </a:r>
          </a:p>
          <a:p>
            <a:pPr marL="925830" lvl="1" indent="-285750">
              <a:buClrTx/>
              <a:buFont typeface="Wingdings" panose="05000000000000000000" pitchFamily="2" charset="2"/>
              <a:buChar char="§"/>
            </a:pPr>
            <a:r>
              <a:rPr lang="en-US" sz="1800" b="1" dirty="0">
                <a:latin typeface="Times New Roman" panose="02020603050405020304" pitchFamily="18" charset="0"/>
                <a:cs typeface="Times New Roman" panose="02020603050405020304" pitchFamily="18" charset="0"/>
              </a:rPr>
              <a:t>99358</a:t>
            </a:r>
            <a:r>
              <a:rPr lang="en-US" sz="1800" dirty="0">
                <a:latin typeface="Times New Roman" panose="02020603050405020304" pitchFamily="18" charset="0"/>
                <a:cs typeface="Times New Roman" panose="02020603050405020304" pitchFamily="18" charset="0"/>
              </a:rPr>
              <a:t> - Prolonged evaluation and management service before and/or after direct patient care; first hour </a:t>
            </a:r>
          </a:p>
          <a:p>
            <a:pPr marL="925830" lvl="1" indent="-285750">
              <a:buClrTx/>
              <a:buFont typeface="Wingdings" panose="05000000000000000000" pitchFamily="2" charset="2"/>
              <a:buChar char="§"/>
            </a:pPr>
            <a:r>
              <a:rPr lang="en-US" sz="1800" b="1" dirty="0">
                <a:latin typeface="Times New Roman" panose="02020603050405020304" pitchFamily="18" charset="0"/>
                <a:cs typeface="Times New Roman" panose="02020603050405020304" pitchFamily="18" charset="0"/>
              </a:rPr>
              <a:t>+99359 </a:t>
            </a:r>
            <a:r>
              <a:rPr lang="en-US" sz="1800" dirty="0">
                <a:latin typeface="Times New Roman" panose="02020603050405020304" pitchFamily="18" charset="0"/>
                <a:cs typeface="Times New Roman" panose="02020603050405020304" pitchFamily="18" charset="0"/>
              </a:rPr>
              <a:t>- Each additional 30 minutes (List separately in addition to code for prolonged service) (Use 99359 in conjunction with 99358) (Do not report 99358, 99359 on the same date of service as 99417) (Do not report 99358, 99359 during the same month with 99484, 99487-99489, 99490, 99491, 99492, 99493, 99494) (Do not report 99358, 99359 when performed during the service time of codes 99495 or 99496, if reporting 99495 or 99496)</a:t>
            </a:r>
            <a:endParaRPr lang="en-US" sz="1800" dirty="0">
              <a:solidFill>
                <a:srgbClr val="0070C0"/>
              </a:solidFill>
              <a:latin typeface="Times New Roman" panose="02020603050405020304" pitchFamily="18" charset="0"/>
              <a:cs typeface="Times New Roman" panose="02020603050405020304" pitchFamily="18" charset="0"/>
            </a:endParaRPr>
          </a:p>
          <a:p>
            <a:pPr>
              <a:buClrTx/>
            </a:pPr>
            <a:r>
              <a:rPr lang="en-US" sz="1800" dirty="0">
                <a:latin typeface="Times New Roman" panose="02020603050405020304" pitchFamily="18" charset="0"/>
                <a:cs typeface="Times New Roman" panose="02020603050405020304" pitchFamily="18" charset="0"/>
              </a:rPr>
              <a:t>Codes 99358 and 99359 are used when a prolonged service is provided that is neither face-to-face time in the outpatient, inpatient, or observation setting, nor additional unit/floor time in the hospital or nursing facility setting and may be reported on a different date than the primary service to which it is related. Codes 99358, 99359 may be used during the same session of an evaluation and management service, </a:t>
            </a:r>
            <a:r>
              <a:rPr lang="en-US" sz="1800" i="1" dirty="0">
                <a:latin typeface="Times New Roman" panose="02020603050405020304" pitchFamily="18" charset="0"/>
                <a:cs typeface="Times New Roman" panose="02020603050405020304" pitchFamily="18" charset="0"/>
              </a:rPr>
              <a:t>except</a:t>
            </a:r>
            <a:r>
              <a:rPr lang="en-US" sz="1800" dirty="0">
                <a:latin typeface="Times New Roman" panose="02020603050405020304" pitchFamily="18" charset="0"/>
                <a:cs typeface="Times New Roman" panose="02020603050405020304" pitchFamily="18" charset="0"/>
              </a:rPr>
              <a:t> office or other outpatient services (99202, 99203, 99204, 99205, 99211, 99212, 99213, 99214, 99215). </a:t>
            </a:r>
          </a:p>
          <a:p>
            <a:pPr>
              <a:buClrTx/>
            </a:pPr>
            <a:r>
              <a:rPr lang="en-US" sz="1800" dirty="0">
                <a:latin typeface="Times New Roman" panose="02020603050405020304" pitchFamily="18" charset="0"/>
                <a:cs typeface="Times New Roman" panose="02020603050405020304" pitchFamily="18" charset="0"/>
              </a:rPr>
              <a:t>Do not report 99358, 99359 for time without direct patient contact reported in other services.</a:t>
            </a:r>
          </a:p>
          <a:p>
            <a:pPr>
              <a:buClrTx/>
            </a:pPr>
            <a:endParaRPr lang="en-US" sz="18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6047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343949" y="228600"/>
            <a:ext cx="11344115"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Medical Decision Making (MDM) - Documentation and Code Selection</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12</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r>
              <a:rPr lang="en-US" sz="2000" dirty="0">
                <a:latin typeface="Times New Roman" panose="02020603050405020304" pitchFamily="18" charset="0"/>
                <a:cs typeface="Times New Roman" panose="02020603050405020304" pitchFamily="18" charset="0"/>
              </a:rPr>
              <a:t>The second option for selecting a level of E/M service is medical decision making (MDM). MDM includes establishing diagnoses, assessing the status of a condition, and/or selecting a management. Within each category or subcategory of E/M service based on MDM or time, there are three to five levels of E/M services available for reporting purposes. Levels of E/M services are not interchangeable among the different categories or subcategories of service. Examples in the following tables may be more or less applicable to specific settings of care.</a:t>
            </a:r>
          </a:p>
          <a:p>
            <a:r>
              <a:rPr lang="en-US" sz="2000" dirty="0">
                <a:latin typeface="Times New Roman" panose="02020603050405020304" pitchFamily="18" charset="0"/>
                <a:cs typeface="Times New Roman" panose="02020603050405020304" pitchFamily="18" charset="0"/>
              </a:rPr>
              <a:t>MDM in the office and other outpatient services code set is defined by: </a:t>
            </a:r>
          </a:p>
          <a:p>
            <a:pPr marL="982980" lvl="1" indent="-342900">
              <a:buClrTx/>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4 levels of MDM - straightforward, low, moderate, and high.</a:t>
            </a:r>
          </a:p>
          <a:p>
            <a:pPr marL="982980" lvl="1" indent="-342900">
              <a:buClrTx/>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3 elements of MDM:</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number and complexity of problem(s) that are addressed during the encounter</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amount and/or complexity of data to be reviewed and analyzed</a:t>
            </a:r>
          </a:p>
          <a:p>
            <a:pPr marL="1257300" lvl="2" indent="-342900">
              <a:buClrTx/>
              <a:buFont typeface="Courier New" panose="02070309020205020404" pitchFamily="49" charset="0"/>
              <a:buChar char="o"/>
            </a:pPr>
            <a:r>
              <a:rPr lang="en-US" sz="1700" dirty="0">
                <a:latin typeface="Times New Roman" panose="02020603050405020304" pitchFamily="18" charset="0"/>
                <a:cs typeface="Times New Roman" panose="02020603050405020304" pitchFamily="18" charset="0"/>
              </a:rPr>
              <a:t>risk of complications, morbidity, and/or mortality of patient management decisions made at the visit</a:t>
            </a:r>
          </a:p>
          <a:p>
            <a:r>
              <a:rPr lang="en-US" sz="2000" dirty="0">
                <a:latin typeface="Times New Roman" panose="02020603050405020304" pitchFamily="18" charset="0"/>
                <a:cs typeface="Times New Roman" panose="02020603050405020304" pitchFamily="18" charset="0"/>
              </a:rPr>
              <a:t>The extent of history and physical examination is no longer an element in selection of codes 99202-99215. It is to be documented as medically necessary/appropriate. </a:t>
            </a:r>
          </a:p>
          <a:p>
            <a:pPr marL="4572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7993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7F4-14BE-44E4-B147-E2CA45F68796}"/>
              </a:ext>
            </a:extLst>
          </p:cNvPr>
          <p:cNvSpPr>
            <a:spLocks noGrp="1"/>
          </p:cNvSpPr>
          <p:nvPr>
            <p:ph type="title"/>
          </p:nvPr>
        </p:nvSpPr>
        <p:spPr>
          <a:xfrm>
            <a:off x="243281" y="228600"/>
            <a:ext cx="11444783" cy="990600"/>
          </a:xfrm>
        </p:spPr>
        <p:txBody>
          <a:bodyPr>
            <a:normAutofit/>
          </a:bodyPr>
          <a:lstStyle/>
          <a:p>
            <a:r>
              <a:rPr lang="en-US" sz="2400" dirty="0">
                <a:latin typeface="Times New Roman" panose="02020603050405020304" pitchFamily="18" charset="0"/>
                <a:cs typeface="Times New Roman" panose="02020603050405020304" pitchFamily="18" charset="0"/>
              </a:rPr>
              <a:t>Medical Decision Making – 3 Elements</a:t>
            </a:r>
            <a:endParaRPr lang="en-US" sz="2400" dirty="0"/>
          </a:p>
        </p:txBody>
      </p:sp>
      <p:sp>
        <p:nvSpPr>
          <p:cNvPr id="3" name="Footer Placeholder 2">
            <a:extLst>
              <a:ext uri="{FF2B5EF4-FFF2-40B4-BE49-F238E27FC236}">
                <a16:creationId xmlns:a16="http://schemas.microsoft.com/office/drawing/2014/main" id="{A2D219EA-2AF1-4E07-ACBD-90D99A0BA8D8}"/>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AA916C09-E32E-4C90-AE13-3C4240F1241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13</a:t>
            </a:fld>
            <a:endParaRPr lang="en-US" dirty="0"/>
          </a:p>
        </p:txBody>
      </p:sp>
      <p:sp>
        <p:nvSpPr>
          <p:cNvPr id="9" name="Content Placeholder 8">
            <a:extLst>
              <a:ext uri="{FF2B5EF4-FFF2-40B4-BE49-F238E27FC236}">
                <a16:creationId xmlns:a16="http://schemas.microsoft.com/office/drawing/2014/main" id="{C0290573-FE52-4EDF-963A-0C8226E856C7}"/>
              </a:ext>
            </a:extLst>
          </p:cNvPr>
          <p:cNvSpPr>
            <a:spLocks noGrp="1"/>
          </p:cNvSpPr>
          <p:nvPr>
            <p:ph sz="quarter" idx="1"/>
          </p:nvPr>
        </p:nvSpPr>
        <p:spPr/>
        <p:txBody>
          <a:bodyPr/>
          <a:lstStyle/>
          <a:p>
            <a:r>
              <a:rPr lang="en-US" sz="3200" dirty="0">
                <a:latin typeface="Times New Roman" panose="02020603050405020304" pitchFamily="18" charset="0"/>
                <a:ea typeface="Calibri" panose="020F0502020204030204" pitchFamily="34" charset="0"/>
                <a:cs typeface="Times New Roman" panose="02020603050405020304" pitchFamily="18" charset="0"/>
              </a:rPr>
              <a:t>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elements of MDM:</a:t>
            </a:r>
            <a:endParaRPr lang="en-US" dirty="0"/>
          </a:p>
        </p:txBody>
      </p:sp>
      <p:pic>
        <p:nvPicPr>
          <p:cNvPr id="13" name="Picture 12">
            <a:extLst>
              <a:ext uri="{FF2B5EF4-FFF2-40B4-BE49-F238E27FC236}">
                <a16:creationId xmlns:a16="http://schemas.microsoft.com/office/drawing/2014/main" id="{CB3B0DA4-FE2C-4DBB-9F2B-08A5D9E227FE}"/>
              </a:ext>
            </a:extLst>
          </p:cNvPr>
          <p:cNvPicPr>
            <a:picLocks noChangeAspect="1"/>
          </p:cNvPicPr>
          <p:nvPr/>
        </p:nvPicPr>
        <p:blipFill>
          <a:blip r:embed="rId2"/>
          <a:stretch>
            <a:fillRect/>
          </a:stretch>
        </p:blipFill>
        <p:spPr>
          <a:xfrm>
            <a:off x="1683587" y="2638256"/>
            <a:ext cx="8564170" cy="2419688"/>
          </a:xfrm>
          <a:prstGeom prst="rect">
            <a:avLst/>
          </a:prstGeom>
        </p:spPr>
      </p:pic>
    </p:spTree>
    <p:extLst>
      <p:ext uri="{BB962C8B-B14F-4D97-AF65-F5344CB8AC3E}">
        <p14:creationId xmlns:p14="http://schemas.microsoft.com/office/powerpoint/2010/main" val="32491771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226503" y="228600"/>
            <a:ext cx="11461561"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Medical Decision Making – 3 Elements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14</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55600" y="1560547"/>
            <a:ext cx="11344115" cy="5013132"/>
          </a:xfrm>
        </p:spPr>
        <p:txBody>
          <a:bodyPr>
            <a:noAutofit/>
          </a:bodyPr>
          <a:lstStyle/>
          <a:p>
            <a:pPr marL="0" marR="0">
              <a:lnSpc>
                <a:spcPct val="107000"/>
              </a:lnSpc>
              <a:spcBef>
                <a:spcPts val="0"/>
              </a:spcBef>
              <a:spcAft>
                <a:spcPts val="800"/>
              </a:spcAft>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There are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3 elements</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1600" dirty="0">
                <a:latin typeface="Times New Roman" panose="02020603050405020304" pitchFamily="18" charset="0"/>
                <a:cs typeface="Times New Roman" panose="02020603050405020304" pitchFamily="18" charset="0"/>
              </a:rPr>
              <a:t>MDM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1.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number and complexity of problem(s)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that are addressed during the encounter. </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2.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amount and/or complexity of data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to be reviewed and analyzed including medical records, tests, and/or other information that must be obtained, ordered, reviewed, and analyzed for the encounter. This includes information obtained from multiple sources or interprofessional communications and interpretation of tests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that are not separately reported</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Ordering a test is included in the category of test result(s) and the review of the test result is part of the encounter and not a subsequent encounter. Data is divided into three categories: </a:t>
            </a:r>
          </a:p>
          <a:p>
            <a:pPr marL="982980" lvl="1" indent="-342900">
              <a:lnSpc>
                <a:spcPct val="107000"/>
              </a:lnSpc>
              <a:spcBef>
                <a:spcPts val="0"/>
              </a:spcBef>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Tests, documents, orders, or independent historian(s). (Each unique test, order or document is counted to meet a threshold number) </a:t>
            </a:r>
          </a:p>
          <a:p>
            <a:pPr marL="982980" lvl="1" indent="-342900">
              <a:lnSpc>
                <a:spcPct val="107000"/>
              </a:lnSpc>
              <a:spcBef>
                <a:spcPts val="0"/>
              </a:spcBef>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Independent interpretation of tests. </a:t>
            </a:r>
          </a:p>
          <a:p>
            <a:pPr marL="982980" lvl="1" indent="-342900">
              <a:lnSpc>
                <a:spcPct val="107000"/>
              </a:lnSpc>
              <a:spcBef>
                <a:spcPts val="0"/>
              </a:spcBef>
              <a:spcAft>
                <a:spcPts val="800"/>
              </a:spcAft>
              <a:buFont typeface="Courier New" panose="02070309020205020404" pitchFamily="49" charset="0"/>
              <a:buChar char="o"/>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Discussion of management or test interpretation with external physician or other qualified healthcare professional or appropriate source </a:t>
            </a:r>
          </a:p>
          <a:p>
            <a:pPr marL="457200" marR="0">
              <a:lnSpc>
                <a:spcPct val="107000"/>
              </a:lnSpc>
              <a:spcBef>
                <a:spcPts val="0"/>
              </a:spcBef>
              <a:spcAft>
                <a:spcPts val="800"/>
              </a:spcAft>
            </a:pPr>
            <a:r>
              <a:rPr lang="en-US" sz="1600" b="1" dirty="0">
                <a:latin typeface="Times New Roman" panose="02020603050405020304" pitchFamily="18" charset="0"/>
                <a:ea typeface="Calibri" panose="020F0502020204030204" pitchFamily="34" charset="0"/>
                <a:cs typeface="Times New Roman" panose="02020603050405020304" pitchFamily="18" charset="0"/>
              </a:rPr>
              <a:t>3.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The risk (4 levels)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of complications, morbidity, and/or mortality of patient management decisions made at the visit, associated with the patient’s problem(s), the diagnostic procedure(s), treatment (s). This includes the possible management options selected and those considered, but not selected, after shared </a:t>
            </a:r>
            <a:r>
              <a:rPr lang="en-US" sz="1600" dirty="0">
                <a:latin typeface="Times New Roman" panose="02020603050405020304" pitchFamily="18" charset="0"/>
                <a:cs typeface="Times New Roman" panose="02020603050405020304" pitchFamily="18" charset="0"/>
              </a:rPr>
              <a:t>MDM </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with the patient and/or family. For example, a decision about hospitalization includes consideration of alternative levels of care. There are 4 levels of risk.</a:t>
            </a:r>
          </a:p>
          <a:p>
            <a:pPr marL="0" marR="0">
              <a:lnSpc>
                <a:spcPct val="107000"/>
              </a:lnSpc>
              <a:spcBef>
                <a:spcPts val="0"/>
              </a:spcBef>
              <a:spcAft>
                <a:spcPts val="800"/>
              </a:spcAft>
            </a:pPr>
            <a:r>
              <a:rPr lang="en-US" sz="1400" b="1" dirty="0">
                <a:latin typeface="Times New Roman" panose="02020603050405020304" pitchFamily="18" charset="0"/>
                <a:cs typeface="Times New Roman" panose="02020603050405020304" pitchFamily="18" charset="0"/>
              </a:rPr>
              <a:t>To qualify for a particular level of MDM, two of the three elements for that level of decision making must be met or exceeded.</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6554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6A7F4-14BE-44E4-B147-E2CA45F68796}"/>
              </a:ext>
            </a:extLst>
          </p:cNvPr>
          <p:cNvSpPr>
            <a:spLocks noGrp="1"/>
          </p:cNvSpPr>
          <p:nvPr>
            <p:ph type="title"/>
          </p:nvPr>
        </p:nvSpPr>
        <p:spPr>
          <a:xfrm>
            <a:off x="243281" y="228600"/>
            <a:ext cx="11444783" cy="990600"/>
          </a:xfrm>
        </p:spPr>
        <p:txBody>
          <a:bodyPr>
            <a:normAutofit/>
          </a:bodyPr>
          <a:lstStyle/>
          <a:p>
            <a:r>
              <a:rPr lang="en-US" sz="2800" dirty="0">
                <a:latin typeface="Times New Roman" panose="02020603050405020304" pitchFamily="18" charset="0"/>
                <a:cs typeface="Times New Roman" panose="02020603050405020304" pitchFamily="18" charset="0"/>
              </a:rPr>
              <a:t>MDM: Element 1 - </a:t>
            </a:r>
            <a:r>
              <a:rPr lang="en-US" sz="2400" dirty="0">
                <a:latin typeface="Times New Roman" panose="02020603050405020304" pitchFamily="18" charset="0"/>
                <a:cs typeface="Times New Roman" panose="02020603050405020304" pitchFamily="18" charset="0"/>
              </a:rPr>
              <a:t>Number and Complexity of Problems Addressed</a:t>
            </a:r>
          </a:p>
        </p:txBody>
      </p:sp>
      <p:sp>
        <p:nvSpPr>
          <p:cNvPr id="4" name="Slide Number Placeholder 3">
            <a:extLst>
              <a:ext uri="{FF2B5EF4-FFF2-40B4-BE49-F238E27FC236}">
                <a16:creationId xmlns:a16="http://schemas.microsoft.com/office/drawing/2014/main" id="{AA916C09-E32E-4C90-AE13-3C4240F1241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15</a:t>
            </a:fld>
            <a:endParaRPr lang="en-US" dirty="0"/>
          </a:p>
        </p:txBody>
      </p:sp>
      <p:pic>
        <p:nvPicPr>
          <p:cNvPr id="9" name="Content Placeholder 8">
            <a:extLst>
              <a:ext uri="{FF2B5EF4-FFF2-40B4-BE49-F238E27FC236}">
                <a16:creationId xmlns:a16="http://schemas.microsoft.com/office/drawing/2014/main" id="{8B2D5AD9-4C68-4A12-A17D-B2FBF8A890DA}"/>
              </a:ext>
            </a:extLst>
          </p:cNvPr>
          <p:cNvPicPr>
            <a:picLocks noGrp="1" noChangeAspect="1"/>
          </p:cNvPicPr>
          <p:nvPr>
            <p:ph sz="quarter" idx="1"/>
          </p:nvPr>
        </p:nvPicPr>
        <p:blipFill>
          <a:blip r:embed="rId2"/>
          <a:stretch>
            <a:fillRect/>
          </a:stretch>
        </p:blipFill>
        <p:spPr>
          <a:xfrm>
            <a:off x="3128527" y="1728491"/>
            <a:ext cx="6249272" cy="4239217"/>
          </a:xfrm>
        </p:spPr>
      </p:pic>
    </p:spTree>
    <p:extLst>
      <p:ext uri="{BB962C8B-B14F-4D97-AF65-F5344CB8AC3E}">
        <p14:creationId xmlns:p14="http://schemas.microsoft.com/office/powerpoint/2010/main" val="31388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142613" y="228600"/>
            <a:ext cx="11545451" cy="990600"/>
          </a:xfrm>
        </p:spPr>
        <p:txBody>
          <a:bodyPr>
            <a:normAutofit/>
          </a:bodyPr>
          <a:lstStyle/>
          <a:p>
            <a:pPr lvl="0">
              <a:buClr>
                <a:srgbClr val="638BAD"/>
              </a:buClr>
            </a:pPr>
            <a:r>
              <a:rPr lang="en-US" sz="2200" dirty="0">
                <a:latin typeface="Times New Roman" panose="02020603050405020304" pitchFamily="18" charset="0"/>
                <a:cs typeface="Times New Roman" panose="02020603050405020304" pitchFamily="18" charset="0"/>
              </a:rPr>
              <a:t>MDM: Element 2 - Amount and/or Complexity of Data to be Reviewed/Analyzed</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16</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186494"/>
          </a:xfrm>
        </p:spPr>
        <p:txBody>
          <a:bodyPr>
            <a:noAutofit/>
          </a:bodyPr>
          <a:lstStyle/>
          <a:p>
            <a:pPr>
              <a:lnSpc>
                <a:spcPct val="107000"/>
              </a:lnSpc>
              <a:spcBef>
                <a:spcPts val="0"/>
              </a:spcBef>
              <a:spcAft>
                <a:spcPts val="800"/>
              </a:spcAft>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4" name="Picture 13">
            <a:extLst>
              <a:ext uri="{FF2B5EF4-FFF2-40B4-BE49-F238E27FC236}">
                <a16:creationId xmlns:a16="http://schemas.microsoft.com/office/drawing/2014/main" id="{45471BB0-BA0F-48A0-BBFE-9F82BF39E504}"/>
              </a:ext>
            </a:extLst>
          </p:cNvPr>
          <p:cNvPicPr>
            <a:picLocks noChangeAspect="1"/>
          </p:cNvPicPr>
          <p:nvPr/>
        </p:nvPicPr>
        <p:blipFill>
          <a:blip r:embed="rId2"/>
          <a:stretch>
            <a:fillRect/>
          </a:stretch>
        </p:blipFill>
        <p:spPr>
          <a:xfrm>
            <a:off x="1850429" y="1540007"/>
            <a:ext cx="8331154" cy="5306880"/>
          </a:xfrm>
          <a:prstGeom prst="rect">
            <a:avLst/>
          </a:prstGeom>
        </p:spPr>
      </p:pic>
    </p:spTree>
    <p:extLst>
      <p:ext uri="{BB962C8B-B14F-4D97-AF65-F5344CB8AC3E}">
        <p14:creationId xmlns:p14="http://schemas.microsoft.com/office/powerpoint/2010/main" val="40837890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125835" y="228600"/>
            <a:ext cx="11562229" cy="990600"/>
          </a:xfrm>
        </p:spPr>
        <p:txBody>
          <a:bodyPr>
            <a:normAutofit/>
          </a:bodyPr>
          <a:lstStyle/>
          <a:p>
            <a:pPr lvl="0">
              <a:buClr>
                <a:srgbClr val="638BAD"/>
              </a:buClr>
            </a:pPr>
            <a:r>
              <a:rPr lang="en-US" sz="2800" dirty="0">
                <a:latin typeface="Times New Roman" panose="02020603050405020304" pitchFamily="18" charset="0"/>
                <a:cs typeface="Times New Roman" panose="02020603050405020304" pitchFamily="18" charset="0"/>
              </a:rPr>
              <a:t>MDM: Element 2 cont.</a:t>
            </a:r>
            <a:endParaRPr lang="en-US" sz="2000"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17</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516698"/>
            <a:ext cx="11344115" cy="5186494"/>
          </a:xfrm>
        </p:spPr>
        <p:txBody>
          <a:bodyPr>
            <a:noAutofit/>
          </a:bodyPr>
          <a:lstStyle/>
          <a:p>
            <a:pPr marR="0" algn="l"/>
            <a:r>
              <a:rPr lang="en-US" sz="2800" b="0" i="0" u="none" strike="noStrike" baseline="0" dirty="0">
                <a:solidFill>
                  <a:srgbClr val="000000"/>
                </a:solidFill>
                <a:latin typeface="Times New Roman" panose="02020603050405020304" pitchFamily="18" charset="0"/>
                <a:cs typeface="Times New Roman" panose="02020603050405020304" pitchFamily="18" charset="0"/>
              </a:rPr>
              <a:t>A note </a:t>
            </a:r>
            <a:r>
              <a:rPr lang="en-US" sz="2800">
                <a:solidFill>
                  <a:srgbClr val="000000"/>
                </a:solidFill>
                <a:latin typeface="Times New Roman" panose="02020603050405020304" pitchFamily="18" charset="0"/>
                <a:cs typeface="Times New Roman" panose="02020603050405020304" pitchFamily="18" charset="0"/>
              </a:rPr>
              <a:t>on C</a:t>
            </a:r>
            <a:r>
              <a:rPr lang="en-US" sz="2800" b="0" i="0" u="none" strike="noStrike" baseline="0">
                <a:solidFill>
                  <a:srgbClr val="000000"/>
                </a:solidFill>
                <a:latin typeface="Times New Roman" panose="02020603050405020304" pitchFamily="18" charset="0"/>
                <a:cs typeface="Times New Roman" panose="02020603050405020304" pitchFamily="18" charset="0"/>
              </a:rPr>
              <a:t>ategory </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1 –Tests:</a:t>
            </a:r>
          </a:p>
          <a:p>
            <a:pPr marR="0" algn="l"/>
            <a:r>
              <a:rPr lang="en-US" sz="2000" b="0" i="0" u="none" strike="noStrike" baseline="0" dirty="0">
                <a:solidFill>
                  <a:srgbClr val="000000"/>
                </a:solidFill>
                <a:latin typeface="Times New Roman" panose="02020603050405020304" pitchFamily="18" charset="0"/>
                <a:cs typeface="Times New Roman" panose="02020603050405020304" pitchFamily="18" charset="0"/>
              </a:rPr>
              <a:t>Per </a:t>
            </a:r>
            <a:r>
              <a:rPr lang="en-US" sz="2000" b="0" i="0" u="none" strike="noStrike" baseline="0" dirty="0">
                <a:solidFill>
                  <a:srgbClr val="0070C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AMA</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the actual performance, ordering, and/or interpretation of diagnostic tests/studies during a patient encounter are </a:t>
            </a:r>
            <a:r>
              <a:rPr lang="en-US" sz="2000" b="0" i="0" u="sng" strike="noStrike" baseline="0" dirty="0">
                <a:solidFill>
                  <a:srgbClr val="000000"/>
                </a:solidFill>
                <a:latin typeface="Times New Roman" panose="02020603050405020304" pitchFamily="18" charset="0"/>
                <a:cs typeface="Times New Roman" panose="02020603050405020304" pitchFamily="18" charset="0"/>
              </a:rPr>
              <a:t>not</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counted in determining the level of E/M service </a:t>
            </a:r>
            <a:r>
              <a:rPr lang="en-US" sz="2000" b="0" i="0" u="sng" strike="noStrike" baseline="0" dirty="0">
                <a:solidFill>
                  <a:srgbClr val="000000"/>
                </a:solidFill>
                <a:latin typeface="Times New Roman" panose="02020603050405020304" pitchFamily="18" charset="0"/>
                <a:cs typeface="Times New Roman" panose="02020603050405020304" pitchFamily="18" charset="0"/>
              </a:rPr>
              <a:t>when reported separately</a:t>
            </a:r>
            <a:r>
              <a:rPr lang="en-US" sz="2000" b="0" i="0" u="none" strike="noStrike" baseline="0" dirty="0">
                <a:solidFill>
                  <a:srgbClr val="000000"/>
                </a:solidFill>
                <a:latin typeface="Times New Roman" panose="02020603050405020304" pitchFamily="18" charset="0"/>
                <a:cs typeface="Times New Roman" panose="02020603050405020304" pitchFamily="18" charset="0"/>
              </a:rPr>
              <a:t>. In other words, if you perform/interpret a test and bill for that test, it cannot be counted </a:t>
            </a:r>
            <a:r>
              <a:rPr lang="en-US" sz="2000" dirty="0">
                <a:solidFill>
                  <a:srgbClr val="000000"/>
                </a:solidFill>
                <a:latin typeface="Times New Roman" panose="02020603050405020304" pitchFamily="18" charset="0"/>
                <a:cs typeface="Times New Roman" panose="02020603050405020304" pitchFamily="18" charset="0"/>
              </a:rPr>
              <a:t>towards MDM. Further, you cannot count the review/interpretation of the test on a subsequent day when the ordering of the test was counted towards MDM on a prior visit. Per CPT, t</a:t>
            </a:r>
            <a:r>
              <a:rPr lang="en-US" sz="2000" b="0" dirty="0">
                <a:solidFill>
                  <a:srgbClr val="222222"/>
                </a:solidFill>
                <a:effectLst/>
                <a:latin typeface="Times New Roman" panose="02020603050405020304" pitchFamily="18" charset="0"/>
                <a:cs typeface="Times New Roman" panose="02020603050405020304" pitchFamily="18" charset="0"/>
              </a:rPr>
              <a:t>he actual performance and/or interpretation of diagnostic tests/studies during a patient encounter are not included in determining the levels of E/M services when reported separately.</a:t>
            </a:r>
            <a:endParaRPr lang="en-US" sz="1200" i="1" dirty="0">
              <a:solidFill>
                <a:srgbClr val="222222"/>
              </a:solidFill>
              <a:latin typeface="Open Sans" panose="020B0606030504020204" pitchFamily="34" charset="0"/>
              <a:cs typeface="Times New Roman" panose="02020603050405020304" pitchFamily="18" charset="0"/>
            </a:endParaRPr>
          </a:p>
          <a:p>
            <a:pPr marR="0" algn="l"/>
            <a:r>
              <a:rPr lang="en-US" sz="2000" dirty="0">
                <a:solidFill>
                  <a:srgbClr val="222222"/>
                </a:solidFill>
                <a:latin typeface="Times New Roman" panose="02020603050405020304" pitchFamily="18" charset="0"/>
                <a:cs typeface="Times New Roman" panose="02020603050405020304" pitchFamily="18" charset="0"/>
              </a:rPr>
              <a:t>I</a:t>
            </a:r>
            <a:r>
              <a:rPr lang="en-US" sz="2000" b="0" dirty="0">
                <a:solidFill>
                  <a:srgbClr val="222222"/>
                </a:solidFill>
                <a:effectLst/>
                <a:latin typeface="Times New Roman" panose="02020603050405020304" pitchFamily="18" charset="0"/>
                <a:cs typeface="Times New Roman" panose="02020603050405020304" pitchFamily="18" charset="0"/>
              </a:rPr>
              <a:t>t is assumed that the physician or other QHP would review the results of the test ordered; therefore, the physician or other QHP would not receive dual credit toward MDM for both ordering and reviewing the test. Ordering and reviewing a test are considered a single component for MDM on the date of the encounter, </a:t>
            </a:r>
            <a:r>
              <a:rPr lang="en-US" sz="2000" b="0" i="1" dirty="0">
                <a:solidFill>
                  <a:srgbClr val="222222"/>
                </a:solidFill>
                <a:effectLst/>
                <a:latin typeface="Times New Roman" panose="02020603050405020304" pitchFamily="18" charset="0"/>
                <a:cs typeface="Times New Roman" panose="02020603050405020304" pitchFamily="18" charset="0"/>
              </a:rPr>
              <a:t>even if ordering the test and subsequent review are performed on different days</a:t>
            </a:r>
            <a:r>
              <a:rPr lang="en-US" sz="2000" b="0" dirty="0">
                <a:solidFill>
                  <a:srgbClr val="222222"/>
                </a:solidFill>
                <a:effectLst/>
                <a:latin typeface="Times New Roman" panose="02020603050405020304" pitchFamily="18" charset="0"/>
                <a:cs typeface="Times New Roman" panose="02020603050405020304" pitchFamily="18" charset="0"/>
              </a:rPr>
              <a:t>.</a:t>
            </a:r>
            <a:endParaRPr lang="en-US" sz="2000" dirty="0">
              <a:solidFill>
                <a:srgbClr val="000000"/>
              </a:solidFill>
              <a:latin typeface="Times New Roman" panose="02020603050405020304" pitchFamily="18" charset="0"/>
              <a:cs typeface="Times New Roman" panose="02020603050405020304" pitchFamily="18" charset="0"/>
            </a:endParaRPr>
          </a:p>
          <a:p>
            <a:pPr marR="0" algn="l"/>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3845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478172" y="228600"/>
            <a:ext cx="11209892"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MDM: Element 3 - </a:t>
            </a:r>
            <a:r>
              <a:rPr lang="en-US" sz="2000" dirty="0">
                <a:latin typeface="Times New Roman" panose="02020603050405020304" pitchFamily="18" charset="0"/>
                <a:cs typeface="Times New Roman" panose="02020603050405020304" pitchFamily="18" charset="0"/>
              </a:rPr>
              <a:t>Risk of complications </a:t>
            </a:r>
            <a:r>
              <a:rPr lang="en-US" sz="2000">
                <a:latin typeface="Times New Roman" panose="02020603050405020304" pitchFamily="18" charset="0"/>
                <a:cs typeface="Times New Roman" panose="02020603050405020304" pitchFamily="18" charset="0"/>
              </a:rPr>
              <a:t>and/or </a:t>
            </a:r>
            <a:r>
              <a:rPr lang="en-US" sz="2000" dirty="0">
                <a:latin typeface="Times New Roman" panose="02020603050405020304" pitchFamily="18" charset="0"/>
                <a:cs typeface="Times New Roman" panose="02020603050405020304" pitchFamily="18" charset="0"/>
              </a:rPr>
              <a:t>morbidity or mortality of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patient management (diagnostic testing or treatment)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18</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199"/>
            <a:ext cx="11344115" cy="5178105"/>
          </a:xfrm>
        </p:spPr>
        <p:txBody>
          <a:bodyPr>
            <a:noAutofit/>
          </a:bodyPr>
          <a:lstStyle/>
          <a:p>
            <a:pPr>
              <a:lnSpc>
                <a:spcPct val="107000"/>
              </a:lnSpc>
              <a:spcBef>
                <a:spcPts val="0"/>
              </a:spcBef>
              <a:spcAft>
                <a:spcPts val="80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6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0F8F417B-25D2-41C0-8F5C-C956318A0ACE}"/>
              </a:ext>
            </a:extLst>
          </p:cNvPr>
          <p:cNvPicPr>
            <a:picLocks noChangeAspect="1"/>
          </p:cNvPicPr>
          <p:nvPr/>
        </p:nvPicPr>
        <p:blipFill>
          <a:blip r:embed="rId2"/>
          <a:stretch>
            <a:fillRect/>
          </a:stretch>
        </p:blipFill>
        <p:spPr>
          <a:xfrm>
            <a:off x="1283217" y="1621095"/>
            <a:ext cx="9599802" cy="5008305"/>
          </a:xfrm>
          <a:prstGeom prst="rect">
            <a:avLst/>
          </a:prstGeom>
        </p:spPr>
      </p:pic>
    </p:spTree>
    <p:extLst>
      <p:ext uri="{BB962C8B-B14F-4D97-AF65-F5344CB8AC3E}">
        <p14:creationId xmlns:p14="http://schemas.microsoft.com/office/powerpoint/2010/main" val="1263625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812801" y="143651"/>
            <a:ext cx="10871200" cy="990600"/>
          </a:xfrm>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MDM - Putting it all together…</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19</a:t>
            </a:fld>
            <a:endParaRPr lang="en-US" dirty="0"/>
          </a:p>
        </p:txBody>
      </p:sp>
      <p:pic>
        <p:nvPicPr>
          <p:cNvPr id="12" name="Picture 11">
            <a:extLst>
              <a:ext uri="{FF2B5EF4-FFF2-40B4-BE49-F238E27FC236}">
                <a16:creationId xmlns:a16="http://schemas.microsoft.com/office/drawing/2014/main" id="{9B5E46A7-D9ED-45F9-B72F-6A063D07DB83}"/>
              </a:ext>
            </a:extLst>
          </p:cNvPr>
          <p:cNvPicPr>
            <a:picLocks noChangeAspect="1"/>
          </p:cNvPicPr>
          <p:nvPr/>
        </p:nvPicPr>
        <p:blipFill>
          <a:blip r:embed="rId2"/>
          <a:stretch>
            <a:fillRect/>
          </a:stretch>
        </p:blipFill>
        <p:spPr>
          <a:xfrm>
            <a:off x="812801" y="1600200"/>
            <a:ext cx="10652155" cy="5150265"/>
          </a:xfrm>
          <a:prstGeom prst="rect">
            <a:avLst/>
          </a:prstGeom>
        </p:spPr>
      </p:pic>
    </p:spTree>
    <p:extLst>
      <p:ext uri="{BB962C8B-B14F-4D97-AF65-F5344CB8AC3E}">
        <p14:creationId xmlns:p14="http://schemas.microsoft.com/office/powerpoint/2010/main" val="431360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2021 and 2023 E/M Revisions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lnSpcReduction="10000"/>
          </a:bodyPr>
          <a:lstStyle/>
          <a:p>
            <a:pPr lvl="0">
              <a:buClr>
                <a:srgbClr val="638BAD"/>
              </a:buClr>
            </a:pPr>
            <a:endParaRPr lang="en-US" sz="2800" b="0" i="0" dirty="0">
              <a:effectLst/>
              <a:latin typeface="Times New Roman" panose="02020603050405020304" pitchFamily="18" charset="0"/>
              <a:cs typeface="Times New Roman" panose="02020603050405020304" pitchFamily="18" charset="0"/>
            </a:endParaRPr>
          </a:p>
          <a:p>
            <a:pPr>
              <a:buClr>
                <a:srgbClr val="638BAD"/>
              </a:buClr>
            </a:pPr>
            <a:r>
              <a:rPr lang="en-US" sz="2800" b="0" i="0" dirty="0">
                <a:effectLst/>
                <a:latin typeface="Times New Roman" panose="02020603050405020304" pitchFamily="18" charset="0"/>
                <a:cs typeface="Times New Roman" panose="02020603050405020304" pitchFamily="18" charset="0"/>
              </a:rPr>
              <a:t>On January 1, 2021, the CPT Editoria</a:t>
            </a:r>
            <a:r>
              <a:rPr lang="en-US" sz="2800" dirty="0">
                <a:latin typeface="Times New Roman" panose="02020603050405020304" pitchFamily="18" charset="0"/>
                <a:cs typeface="Times New Roman" panose="02020603050405020304" pitchFamily="18" charset="0"/>
              </a:rPr>
              <a:t>l Panel revisions to the Evaluation and Management (E/M) office visit codes (99201-99215) code descriptors and documentation standards went into effect. </a:t>
            </a:r>
            <a:endParaRPr lang="en-US" sz="2800" b="0" i="0" dirty="0">
              <a:effectLst/>
              <a:latin typeface="Times New Roman" panose="02020603050405020304" pitchFamily="18" charset="0"/>
              <a:cs typeface="Times New Roman" panose="02020603050405020304" pitchFamily="18" charset="0"/>
            </a:endParaRPr>
          </a:p>
          <a:p>
            <a:pPr lvl="0">
              <a:buClr>
                <a:srgbClr val="638BAD"/>
              </a:buClr>
            </a:pPr>
            <a:endParaRPr lang="en-US" sz="2800" dirty="0">
              <a:latin typeface="Times New Roman" panose="02020603050405020304" pitchFamily="18" charset="0"/>
              <a:cs typeface="Times New Roman" panose="02020603050405020304" pitchFamily="18" charset="0"/>
            </a:endParaRPr>
          </a:p>
          <a:p>
            <a:pPr lvl="0">
              <a:buClr>
                <a:srgbClr val="638BAD"/>
              </a:buClr>
            </a:pPr>
            <a:r>
              <a:rPr lang="en-US" sz="2800" dirty="0">
                <a:latin typeface="Times New Roman" panose="02020603050405020304" pitchFamily="18" charset="0"/>
                <a:cs typeface="Times New Roman" panose="02020603050405020304" pitchFamily="18" charset="0"/>
              </a:rPr>
              <a:t>The </a:t>
            </a:r>
            <a:r>
              <a:rPr lang="en-US" sz="2800" b="0" i="0" dirty="0">
                <a:effectLst/>
                <a:latin typeface="Times New Roman" panose="02020603050405020304" pitchFamily="18" charset="0"/>
                <a:cs typeface="Times New Roman" panose="02020603050405020304" pitchFamily="18" charset="0"/>
              </a:rPr>
              <a:t>CPT Editoria</a:t>
            </a:r>
            <a:r>
              <a:rPr lang="en-US" sz="2800" dirty="0">
                <a:latin typeface="Times New Roman" panose="02020603050405020304" pitchFamily="18" charset="0"/>
                <a:cs typeface="Times New Roman" panose="02020603050405020304" pitchFamily="18" charset="0"/>
              </a:rPr>
              <a:t>l Panel approved additional revisions to provide continuity across all the E/M sections allowing for the revisions implemented in 2021 revisions to extend to other E/M sections effective Jan. 1, 2023. </a:t>
            </a:r>
            <a:r>
              <a:rPr lang="en-US" sz="2800" b="0" i="0" dirty="0">
                <a:effectLst/>
                <a:latin typeface="Times New Roman" panose="02020603050405020304" pitchFamily="18" charset="0"/>
                <a:cs typeface="Times New Roman" panose="02020603050405020304" pitchFamily="18" charset="0"/>
              </a:rPr>
              <a:t>CMS finalized a policy to adopt most of these revisions in the CY 2023 Medicare Physician Fee Schedule Final Rule, effective January 1, 2023. Variations wer</a:t>
            </a:r>
            <a:r>
              <a:rPr lang="en-US" sz="2800" dirty="0">
                <a:latin typeface="Times New Roman" panose="02020603050405020304" pitchFamily="18" charset="0"/>
                <a:cs typeface="Times New Roman" panose="02020603050405020304" pitchFamily="18" charset="0"/>
              </a:rPr>
              <a:t>e</a:t>
            </a:r>
            <a:r>
              <a:rPr lang="en-US" sz="2800" b="0" i="0" dirty="0">
                <a:effectLst/>
                <a:latin typeface="Times New Roman" panose="02020603050405020304" pitchFamily="18" charset="0"/>
                <a:cs typeface="Times New Roman" panose="02020603050405020304" pitchFamily="18" charset="0"/>
              </a:rPr>
              <a:t> made for prolonged services, times associated with certain codes, etc.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961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a:xfrm>
            <a:off x="812801" y="143651"/>
            <a:ext cx="10871200" cy="990600"/>
          </a:xfrm>
        </p:spPr>
        <p:txBody>
          <a:bodyPr>
            <a:normAutofit fontScale="90000"/>
          </a:bodyPr>
          <a:lstStyle/>
          <a:p>
            <a:pPr lvl="0">
              <a:buClr>
                <a:srgbClr val="638BAD"/>
              </a:buClr>
            </a:pPr>
            <a:r>
              <a:rPr lang="en-US" sz="2400" dirty="0">
                <a:latin typeface="Times New Roman" panose="02020603050405020304" pitchFamily="18" charset="0"/>
                <a:cs typeface="Times New Roman" panose="02020603050405020304" pitchFamily="18" charset="0"/>
              </a:rPr>
              <a:t>MDM Score Sheet </a:t>
            </a:r>
            <a:br>
              <a:rPr lang="en-US" sz="2400" dirty="0">
                <a:latin typeface="Times New Roman" panose="02020603050405020304" pitchFamily="18" charset="0"/>
                <a:cs typeface="Times New Roman" panose="02020603050405020304" pitchFamily="18" charset="0"/>
              </a:rPr>
            </a:br>
            <a:r>
              <a:rPr lang="en-US" sz="1800" dirty="0">
                <a:latin typeface="Times New Roman" panose="02020603050405020304" pitchFamily="18" charset="0"/>
                <a:cs typeface="Times New Roman" panose="02020603050405020304" pitchFamily="18" charset="0"/>
              </a:rPr>
              <a:t>(</a:t>
            </a:r>
            <a:r>
              <a:rPr lang="en-US" sz="1800" u="sng" dirty="0">
                <a:solidFill>
                  <a:srgbClr val="0070C0"/>
                </a:solidFill>
                <a:latin typeface="Times New Roman" panose="02020603050405020304" pitchFamily="18" charset="0"/>
                <a:cs typeface="Times New Roman" panose="02020603050405020304" pitchFamily="18" charset="0"/>
              </a:rPr>
              <a:t>https://www.hcms.org/TMAIMIS/HARRIS/assets/PRACTICE_RESOURCES/Billing-Payers/2021_E_and_M_Coding_and_Documentation_Score_Sheet.pdf</a:t>
            </a:r>
            <a:r>
              <a:rPr lang="en-US" sz="1800" dirty="0">
                <a:latin typeface="Times New Roman" panose="02020603050405020304" pitchFamily="18" charset="0"/>
                <a:cs typeface="Times New Roman" panose="02020603050405020304" pitchFamily="18" charset="0"/>
              </a:rPr>
              <a: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20</a:t>
            </a:fld>
            <a:endParaRPr lang="en-US" dirty="0"/>
          </a:p>
        </p:txBody>
      </p:sp>
      <p:sp>
        <p:nvSpPr>
          <p:cNvPr id="11" name="Content Placeholder 10">
            <a:extLst>
              <a:ext uri="{FF2B5EF4-FFF2-40B4-BE49-F238E27FC236}">
                <a16:creationId xmlns:a16="http://schemas.microsoft.com/office/drawing/2014/main" id="{E91D2A6A-AF3E-4674-8383-90733B716113}"/>
              </a:ext>
            </a:extLst>
          </p:cNvPr>
          <p:cNvSpPr>
            <a:spLocks noGrp="1"/>
          </p:cNvSpPr>
          <p:nvPr>
            <p:ph sz="quarter" idx="1"/>
          </p:nvPr>
        </p:nvSpPr>
        <p:spPr>
          <a:xfrm>
            <a:off x="192947" y="1600199"/>
            <a:ext cx="11495117" cy="5114149"/>
          </a:xfrm>
        </p:spPr>
        <p:txBody>
          <a:bodyPr>
            <a:normAutofit fontScale="92500" lnSpcReduction="20000"/>
          </a:bodyPr>
          <a:lstStyle/>
          <a:p>
            <a:r>
              <a:rPr lang="en-US" sz="2000" dirty="0"/>
              <a:t>Circle the items in each row </a:t>
            </a:r>
          </a:p>
          <a:p>
            <a:r>
              <a:rPr lang="en-US" sz="2000" dirty="0"/>
              <a:t>that apply to the encounter. To </a:t>
            </a:r>
          </a:p>
          <a:p>
            <a:r>
              <a:rPr lang="en-US" sz="2000" dirty="0"/>
              <a:t>qualify for a particular level of </a:t>
            </a:r>
          </a:p>
          <a:p>
            <a:r>
              <a:rPr lang="en-US" sz="2000" dirty="0"/>
              <a:t>MDM, you must meet or exceed</a:t>
            </a:r>
          </a:p>
          <a:p>
            <a:r>
              <a:rPr lang="en-US" sz="2000" dirty="0"/>
              <a:t>at least two of the three elements </a:t>
            </a:r>
          </a:p>
          <a:p>
            <a:r>
              <a:rPr lang="en-US" sz="2000" dirty="0"/>
              <a:t>for that level of MDM (concept </a:t>
            </a:r>
          </a:p>
          <a:p>
            <a:r>
              <a:rPr lang="en-US" sz="2000" dirty="0"/>
              <a:t>unchanged from current </a:t>
            </a:r>
          </a:p>
          <a:p>
            <a:r>
              <a:rPr lang="en-US" sz="2000" dirty="0"/>
              <a:t>guidelines).</a:t>
            </a:r>
          </a:p>
          <a:p>
            <a:endParaRPr lang="en-US" sz="2000" dirty="0"/>
          </a:p>
          <a:p>
            <a:r>
              <a:rPr lang="en-US" sz="2000" dirty="0"/>
              <a:t>Example: 99203/99213 is the </a:t>
            </a:r>
          </a:p>
          <a:p>
            <a:r>
              <a:rPr lang="en-US" sz="2000" dirty="0"/>
              <a:t>appropriate code level to select </a:t>
            </a:r>
          </a:p>
          <a:p>
            <a:r>
              <a:rPr lang="en-US" sz="2000" dirty="0"/>
              <a:t>because it is the highest level </a:t>
            </a:r>
          </a:p>
          <a:p>
            <a:r>
              <a:rPr lang="en-US" sz="2000" dirty="0"/>
              <a:t>code where 2 of the 3 elements </a:t>
            </a:r>
          </a:p>
          <a:p>
            <a:r>
              <a:rPr lang="en-US" sz="2000" dirty="0"/>
              <a:t>of MDM have been </a:t>
            </a:r>
          </a:p>
          <a:p>
            <a:r>
              <a:rPr lang="en-US" sz="2000" dirty="0"/>
              <a:t>met/exceeded.</a:t>
            </a:r>
          </a:p>
        </p:txBody>
      </p:sp>
      <p:pic>
        <p:nvPicPr>
          <p:cNvPr id="16" name="Picture 15">
            <a:extLst>
              <a:ext uri="{FF2B5EF4-FFF2-40B4-BE49-F238E27FC236}">
                <a16:creationId xmlns:a16="http://schemas.microsoft.com/office/drawing/2014/main" id="{9A86DA73-98B5-40E0-A910-A265D90A7EC6}"/>
              </a:ext>
            </a:extLst>
          </p:cNvPr>
          <p:cNvPicPr>
            <a:picLocks noChangeAspect="1"/>
          </p:cNvPicPr>
          <p:nvPr/>
        </p:nvPicPr>
        <p:blipFill>
          <a:blip r:embed="rId2"/>
          <a:stretch>
            <a:fillRect/>
          </a:stretch>
        </p:blipFill>
        <p:spPr>
          <a:xfrm>
            <a:off x="3760209" y="1700545"/>
            <a:ext cx="7447483" cy="2494344"/>
          </a:xfrm>
          <a:prstGeom prst="rect">
            <a:avLst/>
          </a:prstGeom>
        </p:spPr>
      </p:pic>
      <p:pic>
        <p:nvPicPr>
          <p:cNvPr id="18" name="Picture 17">
            <a:extLst>
              <a:ext uri="{FF2B5EF4-FFF2-40B4-BE49-F238E27FC236}">
                <a16:creationId xmlns:a16="http://schemas.microsoft.com/office/drawing/2014/main" id="{A5D50CAD-EA0F-486D-99E2-6B3F4D24FDA1}"/>
              </a:ext>
            </a:extLst>
          </p:cNvPr>
          <p:cNvPicPr>
            <a:picLocks noChangeAspect="1"/>
          </p:cNvPicPr>
          <p:nvPr/>
        </p:nvPicPr>
        <p:blipFill>
          <a:blip r:embed="rId3"/>
          <a:stretch>
            <a:fillRect/>
          </a:stretch>
        </p:blipFill>
        <p:spPr>
          <a:xfrm>
            <a:off x="3760209" y="4194889"/>
            <a:ext cx="7447483" cy="2530006"/>
          </a:xfrm>
          <a:prstGeom prst="rect">
            <a:avLst/>
          </a:prstGeom>
        </p:spPr>
      </p:pic>
      <p:sp>
        <p:nvSpPr>
          <p:cNvPr id="19" name="Oval 18">
            <a:extLst>
              <a:ext uri="{FF2B5EF4-FFF2-40B4-BE49-F238E27FC236}">
                <a16:creationId xmlns:a16="http://schemas.microsoft.com/office/drawing/2014/main" id="{30DB8829-75BE-4D1B-AD7C-FF04EA05EB96}"/>
              </a:ext>
            </a:extLst>
          </p:cNvPr>
          <p:cNvSpPr/>
          <p:nvPr/>
        </p:nvSpPr>
        <p:spPr>
          <a:xfrm>
            <a:off x="6358855" y="1700545"/>
            <a:ext cx="1249960" cy="34636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D31980A0-901C-4FF8-99BF-B89210324616}"/>
              </a:ext>
            </a:extLst>
          </p:cNvPr>
          <p:cNvSpPr/>
          <p:nvPr/>
        </p:nvSpPr>
        <p:spPr>
          <a:xfrm>
            <a:off x="7777992" y="2144407"/>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D29722AC-0EB4-4D61-9E87-E26A7DE9356D}"/>
              </a:ext>
            </a:extLst>
          </p:cNvPr>
          <p:cNvSpPr/>
          <p:nvPr/>
        </p:nvSpPr>
        <p:spPr>
          <a:xfrm>
            <a:off x="4541240" y="2489754"/>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B11E3F86-ADAB-4330-AD64-258819CA610D}"/>
              </a:ext>
            </a:extLst>
          </p:cNvPr>
          <p:cNvSpPr/>
          <p:nvPr/>
        </p:nvSpPr>
        <p:spPr>
          <a:xfrm>
            <a:off x="6000924" y="5912607"/>
            <a:ext cx="1249960" cy="16638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9085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46933-61D4-DBC8-1E49-A89D71199575}"/>
              </a:ext>
            </a:extLst>
          </p:cNvPr>
          <p:cNvSpPr>
            <a:spLocks noGrp="1"/>
          </p:cNvSpPr>
          <p:nvPr>
            <p:ph type="title"/>
          </p:nvPr>
        </p:nvSpPr>
        <p:spPr/>
        <p:txBody>
          <a:bodyPr>
            <a:normAutofit/>
          </a:bodyPr>
          <a:lstStyle/>
          <a:p>
            <a:r>
              <a:rPr lang="en-US" sz="4400" b="1" dirty="0">
                <a:latin typeface="Times New Roman" panose="02020603050405020304" pitchFamily="18" charset="0"/>
                <a:cs typeface="Times New Roman" panose="02020603050405020304" pitchFamily="18" charset="0"/>
              </a:rPr>
              <a:t>2023 Revisions</a:t>
            </a:r>
            <a:endParaRPr lang="en-US" dirty="0">
              <a:latin typeface="Times New Roman" panose="02020603050405020304" pitchFamily="18"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881F8BE7-0B17-9CDA-019C-3D95EFFDF5FF}"/>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DFB1939E-388F-40CD-29E1-C519D5150F42}"/>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21</a:t>
            </a:fld>
            <a:endParaRPr lang="en-US" dirty="0"/>
          </a:p>
        </p:txBody>
      </p:sp>
      <p:sp>
        <p:nvSpPr>
          <p:cNvPr id="5" name="Content Placeholder 4">
            <a:extLst>
              <a:ext uri="{FF2B5EF4-FFF2-40B4-BE49-F238E27FC236}">
                <a16:creationId xmlns:a16="http://schemas.microsoft.com/office/drawing/2014/main" id="{CE44181B-B170-BF28-D664-7E5FC7332E30}"/>
              </a:ext>
            </a:extLst>
          </p:cNvPr>
          <p:cNvSpPr>
            <a:spLocks noGrp="1"/>
          </p:cNvSpPr>
          <p:nvPr>
            <p:ph sz="quarter" idx="1"/>
          </p:nvPr>
        </p:nvSpPr>
        <p:spPr/>
        <p:txBody>
          <a:bodyPr>
            <a:normAutofit fontScale="85000" lnSpcReduction="20000"/>
          </a:bodyPr>
          <a:lstStyle/>
          <a:p>
            <a:pPr>
              <a:buClrTx/>
              <a:buSzPct val="70000"/>
            </a:pPr>
            <a:r>
              <a:rPr lang="en-US" sz="3000" dirty="0">
                <a:latin typeface="Times New Roman" panose="02020603050405020304" pitchFamily="18" charset="0"/>
                <a:cs typeface="Times New Roman" panose="02020603050405020304" pitchFamily="18" charset="0"/>
              </a:rPr>
              <a:t>Finalized changes for Other E/M visits that parallel the changes made in 2021 for office/outpatient E/M visit coding and payment. </a:t>
            </a:r>
          </a:p>
          <a:p>
            <a:pPr>
              <a:buClrTx/>
              <a:buSzPct val="70000"/>
            </a:pPr>
            <a:r>
              <a:rPr lang="en-US" sz="3000" dirty="0">
                <a:latin typeface="Times New Roman" panose="02020603050405020304" pitchFamily="18" charset="0"/>
                <a:cs typeface="Times New Roman" panose="02020603050405020304" pitchFamily="18" charset="0"/>
              </a:rPr>
              <a:t>      Applies to:</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Hospital Inpatient (99221-99223)</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Observation (99231-99239)</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Consultations (99242-99245, 99252-99255)</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Emergency Dept. (99281-99285)</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Nursing Facility (99304-99310, 99315, 99316)</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Domiciliary </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Rest Home (</a:t>
            </a:r>
            <a:r>
              <a:rPr lang="en-US" sz="2700" dirty="0" err="1">
                <a:latin typeface="Times New Roman" panose="02020603050405020304" pitchFamily="18" charset="0"/>
                <a:cs typeface="Times New Roman" panose="02020603050405020304" pitchFamily="18" charset="0"/>
              </a:rPr>
              <a:t>eg</a:t>
            </a:r>
            <a:r>
              <a:rPr lang="en-US" sz="2700" dirty="0">
                <a:latin typeface="Times New Roman" panose="02020603050405020304" pitchFamily="18" charset="0"/>
                <a:cs typeface="Times New Roman" panose="02020603050405020304" pitchFamily="18" charset="0"/>
              </a:rPr>
              <a:t>, Boarding Home) </a:t>
            </a:r>
          </a:p>
          <a:p>
            <a:pPr marL="1097280" lvl="1" indent="-457200">
              <a:buClrTx/>
              <a:buFont typeface="Wingdings" panose="05000000000000000000" pitchFamily="2" charset="2"/>
              <a:buChar char="§"/>
            </a:pPr>
            <a:r>
              <a:rPr lang="en-US" sz="2700" dirty="0">
                <a:latin typeface="Times New Roman" panose="02020603050405020304" pitchFamily="18" charset="0"/>
                <a:cs typeface="Times New Roman" panose="02020603050405020304" pitchFamily="18" charset="0"/>
              </a:rPr>
              <a:t>Custodial Care</a:t>
            </a:r>
            <a:br>
              <a:rPr lang="en-US" sz="2900" b="1"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2437248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5A08D-1AA4-D131-CB34-7DD2DB48DA7D}"/>
              </a:ext>
            </a:extLst>
          </p:cNvPr>
          <p:cNvSpPr>
            <a:spLocks noGrp="1"/>
          </p:cNvSpPr>
          <p:nvPr>
            <p:ph type="title"/>
          </p:nvPr>
        </p:nvSpPr>
        <p:spPr/>
        <p:txBody>
          <a:bodyPr/>
          <a:lstStyle/>
          <a:p>
            <a:r>
              <a:rPr lang="en-US" sz="4400" b="1" dirty="0">
                <a:latin typeface="Times New Roman" panose="02020603050405020304" pitchFamily="18" charset="0"/>
                <a:cs typeface="Times New Roman" panose="02020603050405020304" pitchFamily="18" charset="0"/>
              </a:rPr>
              <a:t>2023 Revisions cont.</a:t>
            </a:r>
            <a:endParaRPr lang="en-US" dirty="0"/>
          </a:p>
        </p:txBody>
      </p:sp>
      <p:sp>
        <p:nvSpPr>
          <p:cNvPr id="3" name="Footer Placeholder 2">
            <a:extLst>
              <a:ext uri="{FF2B5EF4-FFF2-40B4-BE49-F238E27FC236}">
                <a16:creationId xmlns:a16="http://schemas.microsoft.com/office/drawing/2014/main" id="{DF9BCB9F-5E3E-AFFB-9866-D2315681D47C}"/>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757BA178-1E55-B307-1AAD-638521B9B6E7}"/>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22</a:t>
            </a:fld>
            <a:endParaRPr lang="en-US" dirty="0"/>
          </a:p>
        </p:txBody>
      </p:sp>
      <p:sp>
        <p:nvSpPr>
          <p:cNvPr id="5" name="Content Placeholder 4">
            <a:extLst>
              <a:ext uri="{FF2B5EF4-FFF2-40B4-BE49-F238E27FC236}">
                <a16:creationId xmlns:a16="http://schemas.microsoft.com/office/drawing/2014/main" id="{0E2608BF-E77A-B875-ECAC-D79BD3347427}"/>
              </a:ext>
            </a:extLst>
          </p:cNvPr>
          <p:cNvSpPr>
            <a:spLocks noGrp="1"/>
          </p:cNvSpPr>
          <p:nvPr>
            <p:ph sz="quarter" idx="1"/>
          </p:nvPr>
        </p:nvSpPr>
        <p:spPr/>
        <p:txBody>
          <a:bodyPr>
            <a:normAutofit fontScale="62500" lnSpcReduction="20000"/>
          </a:bodyPr>
          <a:lstStyle/>
          <a:p>
            <a:r>
              <a:rPr lang="en-US" dirty="0">
                <a:latin typeface="Times New Roman" panose="02020603050405020304" pitchFamily="18" charset="0"/>
                <a:cs typeface="Times New Roman" panose="02020603050405020304" pitchFamily="18" charset="0"/>
              </a:rPr>
              <a:t>Adopted the revised CPT codes for Other E/M visits (except for prolonged services). This includes: </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Merger of hospital inpatient and observation visits into a single code set, and merger of domiciliary, rest home (for example, boarding home), or custodial care and home visits into a single code set.</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Choice of medical decision making or time to select visit level (except for visits that aren’t timed, such as emergency department visits).</a:t>
            </a:r>
          </a:p>
          <a:p>
            <a:pPr marL="1097280" lvl="1" indent="-457200">
              <a:buClr>
                <a:schemeClr val="tx1"/>
              </a:buCl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For Other E/M Services (Hospital Observation, Hospital Inpatient, Consultations, Emergency Department, Nursing Facility, Domiciliary, Rest Home or Custodial Care, Home) time may only be used for selecting the level of the E/M services when counseling and/or coordination of care dominates the service.</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Eliminated use of history and exam to decide visit level (document history or exam or both as appropriate).</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New descriptor times (where relevant).</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Revised CPT E/M guidelines for levels of medical decision making.</a:t>
            </a:r>
          </a:p>
          <a:p>
            <a:pPr marL="457200" indent="-457200">
              <a:buClr>
                <a:schemeClr val="tx1"/>
              </a:buClr>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For Medicare, specific coding for prolonged Other E/M services and creation of 3 new G codes (one per E/M family):</a:t>
            </a:r>
          </a:p>
          <a:p>
            <a:pPr marL="1097280" lvl="1" indent="-457200">
              <a:buClr>
                <a:schemeClr val="tx1"/>
              </a:buCl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G0316 for prolonged hospital inpatient or observation services</a:t>
            </a:r>
          </a:p>
          <a:p>
            <a:pPr marL="1097280" lvl="1" indent="-457200">
              <a:buClr>
                <a:schemeClr val="tx1"/>
              </a:buCl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G0317 for prolonged nursing facility services</a:t>
            </a:r>
          </a:p>
          <a:p>
            <a:pPr marL="1097280" lvl="1" indent="-457200">
              <a:buClr>
                <a:schemeClr val="tx1"/>
              </a:buClr>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G0318 for prolonged home or residence services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7733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46A6F-C946-B560-01E2-43F4712B6803}"/>
              </a:ext>
            </a:extLst>
          </p:cNvPr>
          <p:cNvSpPr>
            <a:spLocks noGrp="1"/>
          </p:cNvSpPr>
          <p:nvPr>
            <p:ph type="title"/>
          </p:nvPr>
        </p:nvSpPr>
        <p:spPr/>
        <p:txBody>
          <a:bodyPr>
            <a:normAutofit/>
          </a:bodyPr>
          <a:lstStyle/>
          <a:p>
            <a:r>
              <a:rPr lang="en-US" sz="3200" b="1" dirty="0">
                <a:latin typeface="Times New Roman" panose="02020603050405020304" pitchFamily="18" charset="0"/>
                <a:cs typeface="Times New Roman" panose="02020603050405020304" pitchFamily="18" charset="0"/>
              </a:rPr>
              <a:t>2023 Revisions - Inpatient and Observation Care</a:t>
            </a:r>
          </a:p>
        </p:txBody>
      </p:sp>
      <p:sp>
        <p:nvSpPr>
          <p:cNvPr id="3" name="Footer Placeholder 2">
            <a:extLst>
              <a:ext uri="{FF2B5EF4-FFF2-40B4-BE49-F238E27FC236}">
                <a16:creationId xmlns:a16="http://schemas.microsoft.com/office/drawing/2014/main" id="{C11AC2BF-D5A2-27B0-D89D-99926025DE16}"/>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7340C729-EF39-5F2B-F317-6CCFCBE25751}"/>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23</a:t>
            </a:fld>
            <a:endParaRPr lang="en-US" dirty="0"/>
          </a:p>
        </p:txBody>
      </p:sp>
      <p:sp>
        <p:nvSpPr>
          <p:cNvPr id="5" name="Content Placeholder 4">
            <a:extLst>
              <a:ext uri="{FF2B5EF4-FFF2-40B4-BE49-F238E27FC236}">
                <a16:creationId xmlns:a16="http://schemas.microsoft.com/office/drawing/2014/main" id="{B61BE1AA-8F84-3AD1-72D7-2114CCDF6AC3}"/>
              </a:ext>
            </a:extLst>
          </p:cNvPr>
          <p:cNvSpPr>
            <a:spLocks noGrp="1"/>
          </p:cNvSpPr>
          <p:nvPr>
            <p:ph sz="quarter" idx="1"/>
          </p:nvPr>
        </p:nvSpPr>
        <p:spPr/>
        <p:txBody>
          <a:bodyPr>
            <a:normAutofit/>
          </a:bodyPr>
          <a:lstStyle/>
          <a:p>
            <a:endParaRPr lang="en-US" sz="1000" dirty="0">
              <a:latin typeface="Times New Roman" panose="02020603050405020304" pitchFamily="18" charset="0"/>
              <a:cs typeface="Times New Roman" panose="02020603050405020304" pitchFamily="18" charset="0"/>
            </a:endParaRP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observation CPT codes (99217-99220, 99224-99226) and merged into the existing hospital care CPT codes (99221-99233, 99238-99239).</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Editorial revisions to the code descriptors to reflect the structure of total time on the date of the encounter or level of medical decision-making when selecting code level.</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Retention of revised Observation or Inpatient Care Services (Including Admission and Discharge Services) (99234-99236).</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Revision of guidelines.</a:t>
            </a:r>
          </a:p>
          <a:p>
            <a:pPr marL="457200" indent="-4572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New prolonged services add-on code 99418 (use G0316 for Medicare).</a:t>
            </a:r>
          </a:p>
          <a:p>
            <a:pPr marL="457200" indent="-457200">
              <a:buFont typeface="Wingdings" panose="05000000000000000000" pitchFamily="2" charset="2"/>
              <a:buChar char="q"/>
            </a:pPr>
            <a:endParaRPr lang="en-US" sz="2400" dirty="0"/>
          </a:p>
          <a:p>
            <a:endParaRPr lang="en-US" dirty="0"/>
          </a:p>
        </p:txBody>
      </p:sp>
    </p:spTree>
    <p:extLst>
      <p:ext uri="{BB962C8B-B14F-4D97-AF65-F5344CB8AC3E}">
        <p14:creationId xmlns:p14="http://schemas.microsoft.com/office/powerpoint/2010/main" val="40897648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07A2B-265E-F16C-A083-F9A3A546E1E4}"/>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Consultations</a:t>
            </a:r>
          </a:p>
        </p:txBody>
      </p:sp>
      <p:sp>
        <p:nvSpPr>
          <p:cNvPr id="3" name="Footer Placeholder 2">
            <a:extLst>
              <a:ext uri="{FF2B5EF4-FFF2-40B4-BE49-F238E27FC236}">
                <a16:creationId xmlns:a16="http://schemas.microsoft.com/office/drawing/2014/main" id="{C65F01F7-9606-6A84-729C-BD4AD42B44DA}"/>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F558D5E6-20FA-0427-E339-6D43DF6CF78E}"/>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24</a:t>
            </a:fld>
            <a:endParaRPr lang="en-US" dirty="0"/>
          </a:p>
        </p:txBody>
      </p:sp>
      <p:sp>
        <p:nvSpPr>
          <p:cNvPr id="5" name="Content Placeholder 4">
            <a:extLst>
              <a:ext uri="{FF2B5EF4-FFF2-40B4-BE49-F238E27FC236}">
                <a16:creationId xmlns:a16="http://schemas.microsoft.com/office/drawing/2014/main" id="{C2E77D7F-34DC-B1BC-4BF6-7BD393729733}"/>
              </a:ext>
            </a:extLst>
          </p:cNvPr>
          <p:cNvSpPr>
            <a:spLocks noGrp="1"/>
          </p:cNvSpPr>
          <p:nvPr>
            <p:ph sz="quarter" idx="1"/>
          </p:nvPr>
        </p:nvSpPr>
        <p:spPr/>
        <p:txBody>
          <a:bodyPr>
            <a:normAutofit/>
          </a:bodyPr>
          <a:lstStyle/>
          <a:p>
            <a:endParaRPr lang="en-US" sz="1000" dirty="0"/>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Retention of the consultation codes, with minor, editorial revision to the code descriptors.</a:t>
            </a:r>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confusing guidelines, including the definition of “transfer of care."</a:t>
            </a:r>
          </a:p>
          <a:p>
            <a:pPr marL="342900" indent="-342900">
              <a:buClrTx/>
              <a:buSzPct val="700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Deletion of lowest level consultation codes, 99241 (office) and 99251 (inpatient), to align with four levels of MDM.</a:t>
            </a:r>
          </a:p>
        </p:txBody>
      </p:sp>
    </p:spTree>
    <p:extLst>
      <p:ext uri="{BB962C8B-B14F-4D97-AF65-F5344CB8AC3E}">
        <p14:creationId xmlns:p14="http://schemas.microsoft.com/office/powerpoint/2010/main" val="3015908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3FDDC-1F03-FC6C-2E9A-61AD7291E3A3}"/>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Emergency Dept.</a:t>
            </a:r>
          </a:p>
        </p:txBody>
      </p:sp>
      <p:sp>
        <p:nvSpPr>
          <p:cNvPr id="3" name="Footer Placeholder 2">
            <a:extLst>
              <a:ext uri="{FF2B5EF4-FFF2-40B4-BE49-F238E27FC236}">
                <a16:creationId xmlns:a16="http://schemas.microsoft.com/office/drawing/2014/main" id="{EB871825-D326-C933-3B3C-7A6522CACFE5}"/>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8205C098-2780-E9E7-4BCE-F32269E263FD}"/>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25</a:t>
            </a:fld>
            <a:endParaRPr lang="en-US" dirty="0"/>
          </a:p>
        </p:txBody>
      </p:sp>
      <p:sp>
        <p:nvSpPr>
          <p:cNvPr id="5" name="Content Placeholder 4">
            <a:extLst>
              <a:ext uri="{FF2B5EF4-FFF2-40B4-BE49-F238E27FC236}">
                <a16:creationId xmlns:a16="http://schemas.microsoft.com/office/drawing/2014/main" id="{0FDFA7F6-8F69-8AD7-83EF-E73D51577D93}"/>
              </a:ext>
            </a:extLst>
          </p:cNvPr>
          <p:cNvSpPr>
            <a:spLocks noGrp="1"/>
          </p:cNvSpPr>
          <p:nvPr>
            <p:ph sz="quarter" idx="1"/>
          </p:nvPr>
        </p:nvSpPr>
        <p:spPr/>
        <p:txBody>
          <a:bodyPr>
            <a:normAutofit fontScale="85000" lnSpcReduction="10000"/>
          </a:bodyPr>
          <a:lstStyle/>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Maintained the existing principle that time cannot be used as a key criterion for code level selection.</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Editorial revisions to the code descriptors to reflect the code structure approved in the office visit revisions.</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Modified MDM levels to align with office visits and maintain unique MDM levels for each visit.</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Existing CPT code numbers maintained (analogous to office visit revisions).</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Articulated current practice that was not explicit in the CPT code set.</a:t>
            </a:r>
          </a:p>
          <a:p>
            <a:pPr marL="914400" lvl="1" indent="-457200" algn="l">
              <a:buClrTx/>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May be used by physicians and QHPs other than just the ED staff.</a:t>
            </a:r>
          </a:p>
          <a:p>
            <a:pPr marL="457200" indent="-457200" algn="l">
              <a:buClrTx/>
              <a:buSzPct val="70000"/>
              <a:buFont typeface="Wingdings" panose="05000000000000000000" pitchFamily="2" charset="2"/>
              <a:buChar char="§"/>
            </a:pPr>
            <a:r>
              <a:rPr lang="en-US" b="0" i="0" dirty="0">
                <a:solidFill>
                  <a:srgbClr val="000000"/>
                </a:solidFill>
                <a:effectLst/>
                <a:latin typeface="Times New Roman" panose="02020603050405020304" pitchFamily="18" charset="0"/>
                <a:cs typeface="Times New Roman" panose="02020603050405020304" pitchFamily="18" charset="0"/>
              </a:rPr>
              <a:t>Critical care may be reported in addition to ED service for clinical change.</a:t>
            </a:r>
          </a:p>
          <a:p>
            <a:endParaRPr lang="en-US" dirty="0"/>
          </a:p>
        </p:txBody>
      </p:sp>
    </p:spTree>
    <p:extLst>
      <p:ext uri="{BB962C8B-B14F-4D97-AF65-F5344CB8AC3E}">
        <p14:creationId xmlns:p14="http://schemas.microsoft.com/office/powerpoint/2010/main" val="25576928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77EC2-E56B-D414-6245-918CD140B7CF}"/>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Nursing Facility</a:t>
            </a:r>
          </a:p>
        </p:txBody>
      </p:sp>
      <p:sp>
        <p:nvSpPr>
          <p:cNvPr id="3" name="Footer Placeholder 2">
            <a:extLst>
              <a:ext uri="{FF2B5EF4-FFF2-40B4-BE49-F238E27FC236}">
                <a16:creationId xmlns:a16="http://schemas.microsoft.com/office/drawing/2014/main" id="{FFEA5EC3-9F2D-0334-C472-260B10427E1F}"/>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3AE694D5-6219-48F1-BB45-27C8652C5CE8}"/>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26</a:t>
            </a:fld>
            <a:endParaRPr lang="en-US" dirty="0"/>
          </a:p>
        </p:txBody>
      </p:sp>
      <p:sp>
        <p:nvSpPr>
          <p:cNvPr id="5" name="Content Placeholder 4">
            <a:extLst>
              <a:ext uri="{FF2B5EF4-FFF2-40B4-BE49-F238E27FC236}">
                <a16:creationId xmlns:a16="http://schemas.microsoft.com/office/drawing/2014/main" id="{06492013-5184-3AF8-6369-5753927C0776}"/>
              </a:ext>
            </a:extLst>
          </p:cNvPr>
          <p:cNvSpPr>
            <a:spLocks noGrp="1"/>
          </p:cNvSpPr>
          <p:nvPr>
            <p:ph sz="quarter" idx="1"/>
          </p:nvPr>
        </p:nvSpPr>
        <p:spPr/>
        <p:txBody>
          <a:bodyPr>
            <a:normAutofit fontScale="85000" lnSpcReduction="20000"/>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Editorial revisions to the code descriptors to reflect the new standard E/M code structure.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Revision to nursing facility guidelines with new “problem addressed” definition of “multiple morbidities requiring intensive management,” to be considered at the high level for initial nursing facility care.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Deletion of code 99318 (annual nursing facility assessment). This existing service will be reported through the subsequent nursing facility care services (99307-99310) or Medicare G codes.</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Not all “initial care” codes are the mandated comprehensive “admission assessment” and may be used by consultants.</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Use subsequent visit when the principal physician’s team member performs care before the required comprehensive assessment.</a:t>
            </a:r>
          </a:p>
          <a:p>
            <a:pPr marL="457200" indent="-457200">
              <a:buFont typeface="Wingdings" panose="05000000000000000000" pitchFamily="2" charset="2"/>
              <a:buChar char="q"/>
            </a:pPr>
            <a:endParaRPr lang="en-US" dirty="0"/>
          </a:p>
        </p:txBody>
      </p:sp>
    </p:spTree>
    <p:extLst>
      <p:ext uri="{BB962C8B-B14F-4D97-AF65-F5344CB8AC3E}">
        <p14:creationId xmlns:p14="http://schemas.microsoft.com/office/powerpoint/2010/main" val="955427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316E-7ADB-4A3D-D950-2DF5C4A1CC95}"/>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2023 Revisions - Home and Residence</a:t>
            </a:r>
          </a:p>
        </p:txBody>
      </p:sp>
      <p:sp>
        <p:nvSpPr>
          <p:cNvPr id="3" name="Footer Placeholder 2">
            <a:extLst>
              <a:ext uri="{FF2B5EF4-FFF2-40B4-BE49-F238E27FC236}">
                <a16:creationId xmlns:a16="http://schemas.microsoft.com/office/drawing/2014/main" id="{8A9B3BE9-1B30-AD88-C401-F412220B9136}"/>
              </a:ext>
            </a:extLst>
          </p:cNvPr>
          <p:cNvSpPr>
            <a:spLocks noGrp="1"/>
          </p:cNvSpPr>
          <p:nvPr>
            <p:ph type="ftr" sz="quarter" idx="11"/>
          </p:nvPr>
        </p:nvSpPr>
        <p:spPr/>
        <p:txBody>
          <a:bodyPr/>
          <a:lstStyle/>
          <a:p>
            <a:endParaRPr lang="en-US" dirty="0">
              <a:solidFill>
                <a:srgbClr val="FFFFFF"/>
              </a:solidFill>
            </a:endParaRPr>
          </a:p>
        </p:txBody>
      </p:sp>
      <p:sp>
        <p:nvSpPr>
          <p:cNvPr id="4" name="Slide Number Placeholder 3">
            <a:extLst>
              <a:ext uri="{FF2B5EF4-FFF2-40B4-BE49-F238E27FC236}">
                <a16:creationId xmlns:a16="http://schemas.microsoft.com/office/drawing/2014/main" id="{5C56981F-4479-0B9C-C72B-FAB479647278}"/>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27</a:t>
            </a:fld>
            <a:endParaRPr lang="en-US" dirty="0"/>
          </a:p>
        </p:txBody>
      </p:sp>
      <p:sp>
        <p:nvSpPr>
          <p:cNvPr id="5" name="Content Placeholder 4">
            <a:extLst>
              <a:ext uri="{FF2B5EF4-FFF2-40B4-BE49-F238E27FC236}">
                <a16:creationId xmlns:a16="http://schemas.microsoft.com/office/drawing/2014/main" id="{05D9D315-E662-8586-BF06-29AA80FB4C22}"/>
              </a:ext>
            </a:extLst>
          </p:cNvPr>
          <p:cNvSpPr>
            <a:spLocks noGrp="1"/>
          </p:cNvSpPr>
          <p:nvPr>
            <p:ph sz="quarter" idx="1"/>
          </p:nvPr>
        </p:nvSpPr>
        <p:spPr/>
        <p:txBody>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Editorial revisions to the code descriptors to reflect the new standard E/M code structure.</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domiciliary, rest home, or custodial care CPT codes (99324-99328, 99334-99337, 99339, 99340) were deleted and merged with the existing home visit CPT codes (99341-99350).</a:t>
            </a:r>
          </a:p>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Elimination of duplicate MDM Level New Patient code (99343).</a:t>
            </a:r>
          </a:p>
        </p:txBody>
      </p:sp>
    </p:spTree>
    <p:extLst>
      <p:ext uri="{BB962C8B-B14F-4D97-AF65-F5344CB8AC3E}">
        <p14:creationId xmlns:p14="http://schemas.microsoft.com/office/powerpoint/2010/main" val="20507397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69581-E281-794C-15CB-D3C8A660C98A}"/>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2023 Revisions - Prolonged Services</a:t>
            </a:r>
          </a:p>
        </p:txBody>
      </p:sp>
      <p:sp>
        <p:nvSpPr>
          <p:cNvPr id="4" name="Slide Number Placeholder 3">
            <a:extLst>
              <a:ext uri="{FF2B5EF4-FFF2-40B4-BE49-F238E27FC236}">
                <a16:creationId xmlns:a16="http://schemas.microsoft.com/office/drawing/2014/main" id="{EB09390B-412D-904D-37A8-281A1AD185C9}"/>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28</a:t>
            </a:fld>
            <a:endParaRPr lang="en-US" dirty="0"/>
          </a:p>
        </p:txBody>
      </p:sp>
      <p:sp>
        <p:nvSpPr>
          <p:cNvPr id="5" name="Content Placeholder 4">
            <a:extLst>
              <a:ext uri="{FF2B5EF4-FFF2-40B4-BE49-F238E27FC236}">
                <a16:creationId xmlns:a16="http://schemas.microsoft.com/office/drawing/2014/main" id="{85F3D7E2-1292-0DA2-10E3-C0E42AED8704}"/>
              </a:ext>
            </a:extLst>
          </p:cNvPr>
          <p:cNvSpPr>
            <a:spLocks noGrp="1"/>
          </p:cNvSpPr>
          <p:nvPr>
            <p:ph sz="quarter" idx="1"/>
          </p:nvPr>
        </p:nvSpPr>
        <p:spPr>
          <a:xfrm>
            <a:off x="816864" y="1600200"/>
            <a:ext cx="10871200" cy="5029200"/>
          </a:xfrm>
        </p:spPr>
        <p:txBody>
          <a:bodyPr>
            <a:normAutofit fontScale="92500" lnSpcReduction="20000"/>
          </a:bodyPr>
          <a:lstStyle/>
          <a:p>
            <a:pPr marL="457200"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Deletion of direct patient contact prolonged service codes (99354-99357). These services will now be reported through either:</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99417 for office or other outpatient setting or home/residence</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G2212</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Medicare </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99418 for inpatient, observation, and nursing facility. For Medicare use:</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G0316</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inpatient and observation </a:t>
            </a:r>
          </a:p>
          <a:p>
            <a:pPr marL="1371600" lvl="2" indent="-457200">
              <a:buClrTx/>
              <a:buSzPct val="7000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G0317</a:t>
            </a:r>
            <a:r>
              <a:rPr lang="en-US" dirty="0">
                <a:solidFill>
                  <a:srgbClr val="FF0000"/>
                </a:solidFill>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for nursing facility.</a:t>
            </a:r>
          </a:p>
          <a:p>
            <a:pPr marL="1097280" lvl="1" indent="-457200">
              <a:buClrTx/>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G0318 for home or residence settings (Medicare only)</a:t>
            </a:r>
          </a:p>
          <a:p>
            <a:endParaRPr lang="en-US" dirty="0">
              <a:latin typeface="Times New Roman" panose="02020603050405020304" pitchFamily="18" charset="0"/>
              <a:cs typeface="Times New Roman" panose="02020603050405020304" pitchFamily="18" charset="0"/>
            </a:endParaRPr>
          </a:p>
          <a:p>
            <a:r>
              <a:rPr lang="en-US" dirty="0">
                <a:solidFill>
                  <a:srgbClr val="FF0000"/>
                </a:solidFill>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Medicare utilizes different threshold times to bill for prolonged services (see table on next slide). Prolonged codes should only be billed after the total time for the primary service is exceeded plus an additional 15 minutes described by the prolonged code. </a:t>
            </a:r>
          </a:p>
        </p:txBody>
      </p:sp>
    </p:spTree>
    <p:extLst>
      <p:ext uri="{BB962C8B-B14F-4D97-AF65-F5344CB8AC3E}">
        <p14:creationId xmlns:p14="http://schemas.microsoft.com/office/powerpoint/2010/main" val="176401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DBD25-C628-1172-86F8-920257461FD3}"/>
              </a:ext>
            </a:extLst>
          </p:cNvPr>
          <p:cNvSpPr>
            <a:spLocks noGrp="1"/>
          </p:cNvSpPr>
          <p:nvPr>
            <p:ph type="title"/>
          </p:nvPr>
        </p:nvSpPr>
        <p:spPr/>
        <p:txBody>
          <a:bodyPr/>
          <a:lstStyle/>
          <a:p>
            <a:r>
              <a:rPr lang="en-US" dirty="0"/>
              <a:t>Prolonged Services - Medicare</a:t>
            </a:r>
          </a:p>
        </p:txBody>
      </p:sp>
      <p:sp>
        <p:nvSpPr>
          <p:cNvPr id="4" name="Slide Number Placeholder 3">
            <a:extLst>
              <a:ext uri="{FF2B5EF4-FFF2-40B4-BE49-F238E27FC236}">
                <a16:creationId xmlns:a16="http://schemas.microsoft.com/office/drawing/2014/main" id="{939EE77D-D0D1-4854-199F-56C3E85E7622}"/>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29</a:t>
            </a:fld>
            <a:endParaRPr lang="en-US" dirty="0"/>
          </a:p>
        </p:txBody>
      </p:sp>
      <p:pic>
        <p:nvPicPr>
          <p:cNvPr id="7" name="Content Placeholder 6">
            <a:extLst>
              <a:ext uri="{FF2B5EF4-FFF2-40B4-BE49-F238E27FC236}">
                <a16:creationId xmlns:a16="http://schemas.microsoft.com/office/drawing/2014/main" id="{6435887E-0753-C522-90ED-A7A852BE2B43}"/>
              </a:ext>
            </a:extLst>
          </p:cNvPr>
          <p:cNvPicPr>
            <a:picLocks noGrp="1" noChangeAspect="1"/>
          </p:cNvPicPr>
          <p:nvPr>
            <p:ph sz="quarter" idx="1"/>
          </p:nvPr>
        </p:nvPicPr>
        <p:blipFill>
          <a:blip r:embed="rId2"/>
          <a:stretch>
            <a:fillRect/>
          </a:stretch>
        </p:blipFill>
        <p:spPr>
          <a:xfrm>
            <a:off x="1501629" y="1686187"/>
            <a:ext cx="8512951" cy="4892903"/>
          </a:xfrm>
        </p:spPr>
      </p:pic>
    </p:spTree>
    <p:extLst>
      <p:ext uri="{BB962C8B-B14F-4D97-AF65-F5344CB8AC3E}">
        <p14:creationId xmlns:p14="http://schemas.microsoft.com/office/powerpoint/2010/main" val="329166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r>
              <a:rPr lang="en-US" sz="3600" b="1" dirty="0">
                <a:latin typeface="Times New Roman" panose="02020603050405020304" pitchFamily="18" charset="0"/>
                <a:cs typeface="Times New Roman" panose="02020603050405020304" pitchFamily="18" charset="0"/>
              </a:rPr>
              <a:t>2021 Summary of Revisions 99201-99215</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fontScale="92500" lnSpcReduction="10000"/>
          </a:bodyPr>
          <a:lstStyle/>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1. Eliminate history and physical as elements for code selection</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These elements are no longer needed to be considered/counted in selecting the appropriate code level for codes 99202-99215. Providers should perform a “medically appropriate history and/or examination”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2. Allow physicians to choose documentation based on Medical Decision Making (MDM) or Total Time:</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b="1" dirty="0">
                <a:effectLst/>
                <a:latin typeface="Times New Roman" panose="02020603050405020304" pitchFamily="18" charset="0"/>
                <a:ea typeface="Times New Roman" panose="02020603050405020304" pitchFamily="18" charset="0"/>
                <a:cs typeface="Times New Roman" panose="02020603050405020304" pitchFamily="18" charset="0"/>
              </a:rPr>
              <a:t>MDM: </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The Workgroup did not materially change the three current MDM sub-components but did provide extensive edits to the elements for code selection and revised/created numerous clarifying definitions in the E/M guidelines. </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b="1" dirty="0">
                <a:effectLst/>
                <a:latin typeface="Times New Roman" panose="02020603050405020304" pitchFamily="18" charset="0"/>
                <a:ea typeface="Times New Roman" panose="02020603050405020304" pitchFamily="18" charset="0"/>
                <a:cs typeface="Times New Roman" panose="02020603050405020304" pitchFamily="18" charset="0"/>
              </a:rPr>
              <a:t>Time:</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 The definition of time is now a minimum time, not typical time, and represents total physician/qualified health care professional (QHP) time on the date of service. These definitions only apply when code selection is primarily based on time and </a:t>
            </a:r>
            <a:r>
              <a:rPr lang="en-US" sz="1500" u="sng" dirty="0">
                <a:effectLst/>
                <a:latin typeface="Times New Roman" panose="02020603050405020304" pitchFamily="18" charset="0"/>
                <a:ea typeface="Times New Roman" panose="02020603050405020304" pitchFamily="18" charset="0"/>
                <a:cs typeface="Times New Roman" panose="02020603050405020304" pitchFamily="18" charset="0"/>
              </a:rPr>
              <a:t>not</a:t>
            </a: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 MDM.</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3. Modifications to the criteria for MDM:</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Removed ambiguous terms (e.g. “mild”) and defined previously ambiguous concepts (e.g. “acute or chronic illness with systemic symptoms”).</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Defined important terms, such as “independent historian.”</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982980" lvl="1" indent="-342900">
              <a:lnSpc>
                <a:spcPct val="107000"/>
              </a:lnSpc>
              <a:spcBef>
                <a:spcPts val="0"/>
              </a:spcBef>
              <a:buClrTx/>
              <a:buFont typeface="Wingdings" panose="05000000000000000000" pitchFamily="2" charset="2"/>
              <a:buChar char="§"/>
              <a:tabLst>
                <a:tab pos="685800" algn="l"/>
              </a:tabLst>
            </a:pPr>
            <a:r>
              <a:rPr lang="en-US" sz="1500" dirty="0">
                <a:effectLst/>
                <a:latin typeface="Times New Roman" panose="02020603050405020304" pitchFamily="18" charset="0"/>
                <a:ea typeface="Times New Roman" panose="02020603050405020304" pitchFamily="18" charset="0"/>
                <a:cs typeface="Times New Roman" panose="02020603050405020304" pitchFamily="18" charset="0"/>
              </a:rPr>
              <a:t>Re-defined the data element to move away from simply adding up tasks to focusing on tasks that affect the management of the patient (e.g. independent interpretation of a test performed by another provider and/or discussion of test interpretation with an external physician/QHP).</a:t>
            </a:r>
            <a:endParaRPr lang="en-US" sz="15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4. Deletion of CPT code 99201:</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The Panel agreed to eliminate 99201 as 99201 and 99202 are both straightforward MDM and only differentiated by history and exam elements, which are no longer used for code selection.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tabLst>
                <a:tab pos="457200" algn="l"/>
              </a:tabLst>
            </a:pP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5. Creation of a shorter prolonged services code: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The Panel created a shorter prolonged services code that would capture physician/QHP time in 15-minute increments. This code would only be reported with 99205 and 99215 and be used when time was the primary basis for code selection.</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lvl="0">
              <a:buClr>
                <a:srgbClr val="638BAD"/>
              </a:buClr>
            </a:pPr>
            <a:endParaRPr lang="en-US" sz="19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5517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E/M Documentation Resources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30</a:t>
            </a:fld>
            <a:endParaRPr lang="en-US" dirty="0"/>
          </a:p>
        </p:txBody>
      </p:sp>
      <p:sp>
        <p:nvSpPr>
          <p:cNvPr id="6" name="Content Placeholder 5">
            <a:extLst>
              <a:ext uri="{FF2B5EF4-FFF2-40B4-BE49-F238E27FC236}">
                <a16:creationId xmlns:a16="http://schemas.microsoft.com/office/drawing/2014/main" id="{F66C6276-0822-4AD0-ACB5-61F6654E5A76}"/>
              </a:ext>
            </a:extLst>
          </p:cNvPr>
          <p:cNvSpPr>
            <a:spLocks noGrp="1"/>
          </p:cNvSpPr>
          <p:nvPr>
            <p:ph sz="quarter" idx="1"/>
          </p:nvPr>
        </p:nvSpPr>
        <p:spPr/>
        <p:txBody>
          <a:bodyPr/>
          <a:lstStyle/>
          <a:p>
            <a:r>
              <a:rPr lang="en-US" sz="3200" dirty="0"/>
              <a:t>Resources:</a:t>
            </a:r>
          </a:p>
          <a:p>
            <a:pPr marL="365760" lvl="1" indent="0">
              <a:buNone/>
            </a:pPr>
            <a:r>
              <a:rPr lang="en-US" sz="2900" dirty="0"/>
              <a:t>2021:</a:t>
            </a:r>
          </a:p>
          <a:p>
            <a:pPr marL="925830" lvl="1" indent="-285750">
              <a:buClrTx/>
              <a:buFont typeface="Wingdings" panose="05000000000000000000" pitchFamily="2" charset="2"/>
              <a:buChar char="§"/>
            </a:pPr>
            <a:r>
              <a:rPr lang="en-US" sz="1700" dirty="0">
                <a:cs typeface="Times New Roman" panose="02020603050405020304" pitchFamily="18" charset="0"/>
              </a:rPr>
              <a:t>AMA CPT® Evaluation and Management Office or Other Outpatient and Prolonged Services Code and Guideline Changes: </a:t>
            </a:r>
            <a:r>
              <a:rPr lang="en-US" sz="1700" u="sng" dirty="0">
                <a:solidFill>
                  <a:srgbClr val="0070C0"/>
                </a:solidFill>
                <a:cs typeface="Times New Roman" panose="02020603050405020304" pitchFamily="18" charset="0"/>
                <a:hlinkClick r:id="rId2">
                  <a:extLst>
                    <a:ext uri="{A12FA001-AC4F-418D-AE19-62706E023703}">
                      <ahyp:hlinkClr xmlns:ahyp="http://schemas.microsoft.com/office/drawing/2018/hyperlinkcolor" val="tx"/>
                    </a:ext>
                  </a:extLst>
                </a:hlinkClick>
              </a:rPr>
              <a:t>https://bit.ly/3v1Tk8z</a:t>
            </a:r>
            <a:endParaRPr lang="en-US" sz="1700" u="sng" dirty="0">
              <a:solidFill>
                <a:srgbClr val="0070C0"/>
              </a:solidFill>
              <a:cs typeface="Times New Roman" panose="02020603050405020304" pitchFamily="18" charset="0"/>
            </a:endParaRPr>
          </a:p>
          <a:p>
            <a:pPr marL="925830" lvl="1" indent="-285750">
              <a:buClrTx/>
              <a:buFont typeface="Wingdings" panose="05000000000000000000" pitchFamily="2" charset="2"/>
              <a:buChar char="§"/>
            </a:pPr>
            <a:r>
              <a:rPr lang="en-US" sz="1700" dirty="0">
                <a:cs typeface="Times New Roman" panose="02020603050405020304" pitchFamily="18" charset="0"/>
              </a:rPr>
              <a:t>AMA Power Point presentation: </a:t>
            </a:r>
            <a:r>
              <a:rPr lang="en-US" sz="1700" u="sng" dirty="0">
                <a:solidFill>
                  <a:srgbClr val="0070C0"/>
                </a:solidFill>
                <a:cs typeface="Times New Roman" panose="02020603050405020304" pitchFamily="18" charset="0"/>
                <a:hlinkClick r:id="rId3">
                  <a:extLst>
                    <a:ext uri="{A12FA001-AC4F-418D-AE19-62706E023703}">
                      <ahyp:hlinkClr xmlns:ahyp="http://schemas.microsoft.com/office/drawing/2018/hyperlinkcolor" val="tx"/>
                    </a:ext>
                  </a:extLst>
                </a:hlinkClick>
              </a:rPr>
              <a:t>https://bit.ly/3kWYAEd</a:t>
            </a:r>
            <a:endParaRPr lang="en-US" sz="1700" u="sng" dirty="0">
              <a:solidFill>
                <a:srgbClr val="0070C0"/>
              </a:solidFill>
              <a:cs typeface="Times New Roman" panose="02020603050405020304" pitchFamily="18" charset="0"/>
            </a:endParaRPr>
          </a:p>
          <a:p>
            <a:pPr marL="925830" lvl="1" indent="-285750">
              <a:buClrTx/>
              <a:buFont typeface="Wingdings" panose="05000000000000000000" pitchFamily="2" charset="2"/>
              <a:buChar char="§"/>
            </a:pPr>
            <a:r>
              <a:rPr lang="en-US" sz="1700" dirty="0">
                <a:cs typeface="Times New Roman" panose="02020603050405020304" pitchFamily="18" charset="0"/>
              </a:rPr>
              <a:t>CMS PFS Final Rule: </a:t>
            </a:r>
            <a:r>
              <a:rPr lang="en-US" sz="1700" u="sng" dirty="0">
                <a:solidFill>
                  <a:srgbClr val="0070C0"/>
                </a:solidFill>
                <a:cs typeface="Times New Roman" panose="02020603050405020304" pitchFamily="18" charset="0"/>
                <a:hlinkClick r:id="rId4">
                  <a:extLst>
                    <a:ext uri="{A12FA001-AC4F-418D-AE19-62706E023703}">
                      <ahyp:hlinkClr xmlns:ahyp="http://schemas.microsoft.com/office/drawing/2018/hyperlinkcolor" val="tx"/>
                    </a:ext>
                  </a:extLst>
                </a:hlinkClick>
              </a:rPr>
              <a:t>https://www.federalregister.gov/documents/2020/12/28/2020-26815/medicare-program-cy-2021-payment-policies-under-the-physician-fee-schedule-and-other-changes-to-part </a:t>
            </a:r>
            <a:endParaRPr lang="en-US" sz="1700" u="sng" dirty="0">
              <a:solidFill>
                <a:srgbClr val="0070C0"/>
              </a:solidFill>
              <a:cs typeface="Times New Roman" panose="02020603050405020304" pitchFamily="18" charset="0"/>
            </a:endParaRPr>
          </a:p>
          <a:p>
            <a:pPr marL="365760" lvl="1" indent="0">
              <a:buClrTx/>
              <a:buNone/>
            </a:pPr>
            <a:r>
              <a:rPr lang="en-US" dirty="0"/>
              <a:t>2023:</a:t>
            </a:r>
          </a:p>
          <a:p>
            <a:pPr lvl="2">
              <a:buClrTx/>
              <a:buSzPct val="70000"/>
              <a:buFont typeface="Wingdings" panose="05000000000000000000" pitchFamily="2" charset="2"/>
              <a:buChar char="§"/>
            </a:pPr>
            <a:r>
              <a:rPr lang="en-US" sz="1700" dirty="0">
                <a:cs typeface="Times New Roman" panose="02020603050405020304" pitchFamily="18" charset="0"/>
              </a:rPr>
              <a:t>AMA </a:t>
            </a:r>
            <a:r>
              <a:rPr lang="en-US" sz="1700" dirty="0"/>
              <a:t>CPT® Evaluation and Management (E/M) Code and Guideline Changes: </a:t>
            </a:r>
            <a:r>
              <a:rPr lang="en-US" sz="1700" u="sng" dirty="0">
                <a:solidFill>
                  <a:srgbClr val="0070C0"/>
                </a:solidFill>
                <a:hlinkClick r:id="rId5">
                  <a:extLst>
                    <a:ext uri="{A12FA001-AC4F-418D-AE19-62706E023703}">
                      <ahyp:hlinkClr xmlns:ahyp="http://schemas.microsoft.com/office/drawing/2018/hyperlinkcolor" val="tx"/>
                    </a:ext>
                  </a:extLst>
                </a:hlinkClick>
              </a:rPr>
              <a:t>https://www.ama-assn.org/system/files/2023-e-m-descriptors-guidelines.pdf</a:t>
            </a:r>
            <a:endParaRPr lang="en-US" sz="1700" u="sng" dirty="0">
              <a:solidFill>
                <a:srgbClr val="0070C0"/>
              </a:solidFill>
            </a:endParaRPr>
          </a:p>
          <a:p>
            <a:pPr lvl="2">
              <a:buClrTx/>
              <a:buSzPct val="70000"/>
              <a:buFont typeface="Wingdings" panose="05000000000000000000" pitchFamily="2" charset="2"/>
              <a:buChar char="§"/>
            </a:pPr>
            <a:r>
              <a:rPr lang="en-US" sz="1700" dirty="0">
                <a:cs typeface="Times New Roman" panose="02020603050405020304" pitchFamily="18" charset="0"/>
              </a:rPr>
              <a:t>CMS PFS Final Rule: </a:t>
            </a:r>
            <a:r>
              <a:rPr lang="en-US" sz="1700" u="sng" dirty="0">
                <a:solidFill>
                  <a:srgbClr val="0070C0"/>
                </a:solidFill>
                <a:cs typeface="Times New Roman" panose="02020603050405020304" pitchFamily="18" charset="0"/>
                <a:hlinkClick r:id="rId6">
                  <a:extLst>
                    <a:ext uri="{A12FA001-AC4F-418D-AE19-62706E023703}">
                      <ahyp:hlinkClr xmlns:ahyp="http://schemas.microsoft.com/office/drawing/2018/hyperlinkcolor" val="tx"/>
                    </a:ext>
                  </a:extLst>
                </a:hlinkClick>
              </a:rPr>
              <a:t>https://www.federalregister.gov/documents/2022/11/18/2022-23873/medicare-and-medicaid-programs-cy-2023-payment-policies-under-the-physician-fee-schedule-and-other</a:t>
            </a:r>
            <a:endParaRPr lang="en-US" sz="1700" u="sng" dirty="0">
              <a:solidFill>
                <a:srgbClr val="0070C0"/>
              </a:solidFill>
            </a:endParaRPr>
          </a:p>
        </p:txBody>
      </p:sp>
    </p:spTree>
    <p:extLst>
      <p:ext uri="{BB962C8B-B14F-4D97-AF65-F5344CB8AC3E}">
        <p14:creationId xmlns:p14="http://schemas.microsoft.com/office/powerpoint/2010/main" val="25263290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1955A-E0F8-4E4C-9F2F-646F837AC131}"/>
              </a:ext>
            </a:extLst>
          </p:cNvPr>
          <p:cNvSpPr>
            <a:spLocks noGrp="1"/>
          </p:cNvSpPr>
          <p:nvPr>
            <p:ph type="title"/>
          </p:nvPr>
        </p:nvSpPr>
        <p:spPr/>
        <p:txBody>
          <a:bodyPr/>
          <a:lstStyle/>
          <a:p>
            <a:r>
              <a:rPr lang="en-US" sz="4400" dirty="0">
                <a:latin typeface="Times New Roman" panose="02020603050405020304" pitchFamily="18" charset="0"/>
                <a:cs typeface="Times New Roman" panose="02020603050405020304" pitchFamily="18" charset="0"/>
              </a:rPr>
              <a:t>Payment and Practice Help</a:t>
            </a:r>
            <a:endParaRPr lang="en-US"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34B815E4-216F-4B8C-A7EF-984147DC1437}"/>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31</a:t>
            </a:fld>
            <a:endParaRPr lang="en-US" dirty="0"/>
          </a:p>
        </p:txBody>
      </p:sp>
      <p:sp>
        <p:nvSpPr>
          <p:cNvPr id="5" name="Content Placeholder 4">
            <a:extLst>
              <a:ext uri="{FF2B5EF4-FFF2-40B4-BE49-F238E27FC236}">
                <a16:creationId xmlns:a16="http://schemas.microsoft.com/office/drawing/2014/main" id="{46052AB3-13E7-45A1-B951-844A14D45EF8}"/>
              </a:ext>
            </a:extLst>
          </p:cNvPr>
          <p:cNvSpPr>
            <a:spLocks noGrp="1"/>
          </p:cNvSpPr>
          <p:nvPr>
            <p:ph sz="quarter" idx="1"/>
          </p:nvPr>
        </p:nvSpPr>
        <p:spPr>
          <a:xfrm>
            <a:off x="511728" y="1600199"/>
            <a:ext cx="11425806" cy="5194884"/>
          </a:xfrm>
        </p:spPr>
        <p:txBody>
          <a:bodyPr/>
          <a:lstStyle/>
          <a:p>
            <a:r>
              <a:rPr lang="en-US" sz="2400" dirty="0">
                <a:latin typeface="Times New Roman" panose="02020603050405020304" pitchFamily="18" charset="0"/>
                <a:cs typeface="Times New Roman" panose="02020603050405020304" pitchFamily="18" charset="0"/>
              </a:rPr>
              <a:t>HCMS has been providing payment assistance and working to resolve payer-related issues for many years. Since the inception of the </a:t>
            </a:r>
            <a:r>
              <a:rPr lang="en-US" sz="2400" dirty="0">
                <a:solidFill>
                  <a:srgbClr val="0070C0"/>
                </a:solidFill>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Payment and Practice Help and Medicare Quality Reporting Assistance</a:t>
            </a:r>
            <a:r>
              <a:rPr lang="en-US" sz="2400" dirty="0">
                <a:latin typeface="Times New Roman" panose="02020603050405020304" pitchFamily="18" charset="0"/>
                <a:cs typeface="Times New Roman" panose="02020603050405020304" pitchFamily="18" charset="0"/>
              </a:rPr>
              <a:t> program in 2000, HCMS has collected more than $30,000,000 in improperly paid claims, free of charge, for our physician members. For assistance contact us at </a:t>
            </a:r>
            <a:r>
              <a:rPr lang="en-US" sz="2400" b="0" i="0" dirty="0">
                <a:solidFill>
                  <a:srgbClr val="1E1E1E"/>
                </a:solidFill>
                <a:effectLst/>
                <a:latin typeface="Times New Roman" panose="02020603050405020304" pitchFamily="18" charset="0"/>
                <a:cs typeface="Times New Roman" panose="02020603050405020304" pitchFamily="18" charset="0"/>
              </a:rPr>
              <a:t>713-524-4267 or </a:t>
            </a:r>
            <a:r>
              <a:rPr lang="en-US" sz="2400" b="0" i="0" u="sng" dirty="0">
                <a:solidFill>
                  <a:srgbClr val="0070C0"/>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paymentadvocacy@hcms.org</a:t>
            </a:r>
            <a:endParaRPr lang="en-US" sz="2400" dirty="0">
              <a:solidFill>
                <a:srgbClr val="0070C0"/>
              </a:solidFill>
              <a:latin typeface="Times New Roman" panose="02020603050405020304" pitchFamily="18" charset="0"/>
              <a:cs typeface="Times New Roman" panose="02020603050405020304" pitchFamily="18" charset="0"/>
            </a:endParaRPr>
          </a:p>
          <a:p>
            <a:br>
              <a:rPr lang="en-US" dirty="0"/>
            </a:br>
            <a:endParaRPr lang="en-US" dirty="0"/>
          </a:p>
        </p:txBody>
      </p:sp>
      <p:pic>
        <p:nvPicPr>
          <p:cNvPr id="6" name="Picture 5">
            <a:extLst>
              <a:ext uri="{FF2B5EF4-FFF2-40B4-BE49-F238E27FC236}">
                <a16:creationId xmlns:a16="http://schemas.microsoft.com/office/drawing/2014/main" id="{2549512E-727C-4E74-9AB9-4E81BD261FBE}"/>
              </a:ext>
            </a:extLst>
          </p:cNvPr>
          <p:cNvPicPr>
            <a:picLocks noChangeAspect="1"/>
          </p:cNvPicPr>
          <p:nvPr/>
        </p:nvPicPr>
        <p:blipFill>
          <a:blip r:embed="rId4"/>
          <a:stretch>
            <a:fillRect/>
          </a:stretch>
        </p:blipFill>
        <p:spPr>
          <a:xfrm>
            <a:off x="2681681" y="3752695"/>
            <a:ext cx="6828638" cy="2625035"/>
          </a:xfrm>
          <a:prstGeom prst="rect">
            <a:avLst/>
          </a:prstGeom>
        </p:spPr>
      </p:pic>
    </p:spTree>
    <p:extLst>
      <p:ext uri="{BB962C8B-B14F-4D97-AF65-F5344CB8AC3E}">
        <p14:creationId xmlns:p14="http://schemas.microsoft.com/office/powerpoint/2010/main" val="1289790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dirty="0">
                <a:latin typeface="Times New Roman" panose="02020603050405020304" pitchFamily="18" charset="0"/>
                <a:cs typeface="Times New Roman" panose="02020603050405020304" pitchFamily="18" charset="0"/>
              </a:rPr>
              <a:t>2021 Revisions - Prolonged Services</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4</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516698"/>
            <a:ext cx="11344115" cy="5341302"/>
          </a:xfrm>
        </p:spPr>
        <p:txBody>
          <a:bodyPr>
            <a:noAutofit/>
          </a:bodyPr>
          <a:lstStyle/>
          <a:p>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Several prolonged services codes were created/revised, some with a shorter time increment, that would capture physician/QHP time beyond the time of the highest-level E/M office or other outpatient visit (99205 or 99215). Most of these are add-on codes designated with a “+” and must be billed with a primary CPT code and are only to be used when time is the basis for code selection. However, there are some exceptions.</a:t>
            </a:r>
          </a:p>
          <a:p>
            <a:pPr marL="285750"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99415, 99416</a:t>
            </a:r>
            <a:r>
              <a:rPr lang="en-US" sz="1400" dirty="0">
                <a:latin typeface="Times New Roman" panose="02020603050405020304" pitchFamily="18" charset="0"/>
                <a:cs typeface="Times New Roman" panose="02020603050405020304" pitchFamily="18" charset="0"/>
              </a:rPr>
              <a:t> - Prolonged Clinical Staff Services With Physician or Other Qualified Health Care Professional Supervision (in the office or other outpatient setting; the physician/QHP must be present to supervise the clinical staff) </a:t>
            </a:r>
          </a:p>
          <a:p>
            <a:pPr marL="285750"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99417</a:t>
            </a:r>
            <a:r>
              <a:rPr lang="en-US" sz="1400" dirty="0">
                <a:latin typeface="Times New Roman" panose="02020603050405020304" pitchFamily="18" charset="0"/>
                <a:cs typeface="Times New Roman" panose="02020603050405020304" pitchFamily="18" charset="0"/>
              </a:rPr>
              <a:t> - Prolonged Service With or Without Direct Patient Contact on the Date of an Office or Other Outpatient Service (beyond the total time of the primary procedure which has been selected using total time); each 15 minutes. Time spent performing separately reported services other than the E/M service is not counted toward the time to report 99205, 99215 and prolonged services time.</a:t>
            </a:r>
          </a:p>
          <a:p>
            <a:pPr marL="925830" lvl="1"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G2212</a:t>
            </a:r>
            <a:r>
              <a:rPr lang="en-US" sz="1400" dirty="0">
                <a:latin typeface="Times New Roman" panose="02020603050405020304" pitchFamily="18" charset="0"/>
                <a:cs typeface="Times New Roman" panose="02020603050405020304" pitchFamily="18" charset="0"/>
              </a:rPr>
              <a:t> - (for Medicare/MAPs) the maximum time requirement differs from the CPT definition use when the maximum time for the level 5 visit is exceeded by at least 15 minutes on the date of service; see slides 28-29. </a:t>
            </a:r>
          </a:p>
          <a:p>
            <a:pPr marL="285750"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G2211</a:t>
            </a:r>
            <a:r>
              <a:rPr lang="en-US" sz="1400" dirty="0">
                <a:latin typeface="Times New Roman" panose="02020603050405020304" pitchFamily="18" charset="0"/>
                <a:cs typeface="Times New Roman" panose="02020603050405020304" pitchFamily="18" charset="0"/>
              </a:rPr>
              <a:t> - (for Medicare/MAPs;) – Eff. Jan. 1, 2024. Visit complexity inherent to evaluation and management associated with medical care services that serve as the continuing focal point for all needed health care services and/or with medical care services that are part of ongoing care related to a patient’s single, serious condition or a complex condition. (Add-on code, list separately in addition to office/outpatient evaluation and management visit, new or established, do not bill when E/M appended with mod. 25). </a:t>
            </a:r>
          </a:p>
          <a:p>
            <a:pPr>
              <a:buClrTx/>
            </a:pPr>
            <a:r>
              <a:rPr lang="en-US" sz="1400" dirty="0">
                <a:latin typeface="Times New Roman" panose="02020603050405020304" pitchFamily="18" charset="0"/>
                <a:cs typeface="Times New Roman" panose="02020603050405020304" pitchFamily="18" charset="0"/>
              </a:rPr>
              <a:t>Do </a:t>
            </a:r>
            <a:r>
              <a:rPr lang="en-US" sz="1400" u="sng" dirty="0">
                <a:latin typeface="Times New Roman" panose="02020603050405020304" pitchFamily="18" charset="0"/>
                <a:cs typeface="Times New Roman" panose="02020603050405020304" pitchFamily="18" charset="0"/>
              </a:rPr>
              <a:t>not</a:t>
            </a:r>
            <a:r>
              <a:rPr lang="en-US" sz="1400" dirty="0">
                <a:latin typeface="Times New Roman" panose="02020603050405020304" pitchFamily="18" charset="0"/>
                <a:cs typeface="Times New Roman" panose="02020603050405020304" pitchFamily="18" charset="0"/>
              </a:rPr>
              <a:t> use the following prolonged service codes with 99202-99215:</a:t>
            </a:r>
          </a:p>
          <a:p>
            <a:pPr marL="285750" indent="-285750">
              <a:buClrTx/>
              <a:buFont typeface="Wingdings" panose="05000000000000000000" pitchFamily="2" charset="2"/>
              <a:buChar char="§"/>
            </a:pPr>
            <a:r>
              <a:rPr lang="en-US" sz="1400" u="sng" strike="sngStrike" dirty="0">
                <a:latin typeface="Times New Roman" panose="02020603050405020304" pitchFamily="18" charset="0"/>
                <a:cs typeface="Times New Roman" panose="02020603050405020304" pitchFamily="18" charset="0"/>
              </a:rPr>
              <a:t>99354-99357</a:t>
            </a:r>
            <a:r>
              <a:rPr lang="en-US" sz="1400" strike="sngStrike" dirty="0">
                <a:latin typeface="Times New Roman" panose="02020603050405020304" pitchFamily="18" charset="0"/>
                <a:cs typeface="Times New Roman" panose="02020603050405020304" pitchFamily="18" charset="0"/>
              </a:rPr>
              <a:t> - Prolonged Service </a:t>
            </a:r>
            <a:r>
              <a:rPr lang="en-US" sz="1400" u="sng" strike="sngStrike" dirty="0">
                <a:latin typeface="Times New Roman" panose="02020603050405020304" pitchFamily="18" charset="0"/>
                <a:cs typeface="Times New Roman" panose="02020603050405020304" pitchFamily="18" charset="0"/>
              </a:rPr>
              <a:t>With</a:t>
            </a:r>
            <a:r>
              <a:rPr lang="en-US" sz="1400" strike="sngStrike" dirty="0">
                <a:latin typeface="Times New Roman" panose="02020603050405020304" pitchFamily="18" charset="0"/>
                <a:cs typeface="Times New Roman" panose="02020603050405020304" pitchFamily="18" charset="0"/>
              </a:rPr>
              <a:t> Direct Patient Contact (which includes non-face-to-face time on the patient’s floor/unit, does not have to be continuous time).</a:t>
            </a:r>
            <a:r>
              <a:rPr lang="en-US" sz="1400" dirty="0">
                <a:latin typeface="Times New Roman" panose="02020603050405020304" pitchFamily="18" charset="0"/>
                <a:cs typeface="Times New Roman" panose="02020603050405020304" pitchFamily="18" charset="0"/>
              </a:rPr>
              <a:t> </a:t>
            </a:r>
            <a:r>
              <a:rPr lang="en-US" sz="1400" i="1" dirty="0">
                <a:solidFill>
                  <a:srgbClr val="FF0000"/>
                </a:solidFill>
                <a:latin typeface="Times New Roman" panose="02020603050405020304" pitchFamily="18" charset="0"/>
                <a:cs typeface="Times New Roman" panose="02020603050405020304" pitchFamily="18" charset="0"/>
              </a:rPr>
              <a:t>Deleted in the 2023 revisions.</a:t>
            </a:r>
          </a:p>
          <a:p>
            <a:pPr marL="285750" indent="-285750">
              <a:buClrTx/>
              <a:buFont typeface="Wingdings" panose="05000000000000000000" pitchFamily="2" charset="2"/>
              <a:buChar char="§"/>
            </a:pPr>
            <a:r>
              <a:rPr lang="en-US" sz="1400" u="sng" dirty="0">
                <a:latin typeface="Times New Roman" panose="02020603050405020304" pitchFamily="18" charset="0"/>
                <a:cs typeface="Times New Roman" panose="02020603050405020304" pitchFamily="18" charset="0"/>
              </a:rPr>
              <a:t>99358-99359</a:t>
            </a:r>
            <a:r>
              <a:rPr lang="en-US" sz="1400" dirty="0">
                <a:latin typeface="Times New Roman" panose="02020603050405020304" pitchFamily="18" charset="0"/>
                <a:cs typeface="Times New Roman" panose="02020603050405020304" pitchFamily="18" charset="0"/>
              </a:rPr>
              <a:t> - Prolonged service </a:t>
            </a:r>
            <a:r>
              <a:rPr lang="en-US" sz="1400" u="sng" dirty="0">
                <a:latin typeface="Times New Roman" panose="02020603050405020304" pitchFamily="18" charset="0"/>
                <a:cs typeface="Times New Roman" panose="02020603050405020304" pitchFamily="18" charset="0"/>
              </a:rPr>
              <a:t>without</a:t>
            </a:r>
            <a:r>
              <a:rPr lang="en-US" sz="1400" dirty="0">
                <a:latin typeface="Times New Roman" panose="02020603050405020304" pitchFamily="18" charset="0"/>
                <a:cs typeface="Times New Roman" panose="02020603050405020304" pitchFamily="18" charset="0"/>
              </a:rPr>
              <a:t> direct patient contact </a:t>
            </a:r>
            <a:r>
              <a:rPr lang="en-US" sz="1400" u="sng" dirty="0">
                <a:latin typeface="Times New Roman" panose="02020603050405020304" pitchFamily="18" charset="0"/>
                <a:cs typeface="Times New Roman" panose="02020603050405020304" pitchFamily="18" charset="0"/>
              </a:rPr>
              <a:t>for dates other than the date of an encounter </a:t>
            </a:r>
            <a:r>
              <a:rPr lang="en-US" sz="1400" dirty="0">
                <a:latin typeface="Times New Roman" panose="02020603050405020304" pitchFamily="18" charset="0"/>
                <a:cs typeface="Times New Roman" panose="02020603050405020304" pitchFamily="18" charset="0"/>
              </a:rPr>
              <a:t>(in the inpatient, observation, or outpatient settings, or additional floor/unit time in the hospital/nursing facility) (do not use for Medicare). May be used during the same date of an evaluation and management service, </a:t>
            </a:r>
            <a:r>
              <a:rPr lang="en-US" sz="1400" i="1" dirty="0">
                <a:latin typeface="Times New Roman" panose="02020603050405020304" pitchFamily="18" charset="0"/>
                <a:cs typeface="Times New Roman" panose="02020603050405020304" pitchFamily="18" charset="0"/>
              </a:rPr>
              <a:t>except</a:t>
            </a:r>
            <a:r>
              <a:rPr lang="en-US" sz="1400" dirty="0">
                <a:latin typeface="Times New Roman" panose="02020603050405020304" pitchFamily="18" charset="0"/>
                <a:cs typeface="Times New Roman" panose="02020603050405020304" pitchFamily="18" charset="0"/>
              </a:rPr>
              <a:t> for 99202–99215. Use 99417 for same date encounters with 99202–99215. </a:t>
            </a:r>
          </a:p>
        </p:txBody>
      </p:sp>
    </p:spTree>
    <p:extLst>
      <p:ext uri="{BB962C8B-B14F-4D97-AF65-F5344CB8AC3E}">
        <p14:creationId xmlns:p14="http://schemas.microsoft.com/office/powerpoint/2010/main" val="1891811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 Documentation and Code Selection</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5</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a:bodyPr>
          <a:lstStyle/>
          <a:p>
            <a:pPr lvl="0">
              <a:buClr>
                <a:srgbClr val="638BAD"/>
              </a:buClr>
            </a:pPr>
            <a:r>
              <a:rPr lang="en-US" sz="1900" dirty="0">
                <a:latin typeface="Times New Roman" panose="02020603050405020304" pitchFamily="18" charset="0"/>
                <a:cs typeface="Times New Roman" panose="02020603050405020304" pitchFamily="18" charset="0"/>
              </a:rPr>
              <a:t>The rules regarding code selection for Office and Other Outpatient E/M Services have been revised, as have some of the times associated with them. Certain categories of time-based E/M codes that do not have levels of services based on MDM (</a:t>
            </a:r>
            <a:r>
              <a:rPr lang="en-US" sz="1900" dirty="0" err="1">
                <a:latin typeface="Times New Roman" panose="02020603050405020304" pitchFamily="18" charset="0"/>
                <a:cs typeface="Times New Roman" panose="02020603050405020304" pitchFamily="18" charset="0"/>
              </a:rPr>
              <a:t>eg</a:t>
            </a:r>
            <a:r>
              <a:rPr lang="en-US" sz="1900" dirty="0">
                <a:latin typeface="Times New Roman" panose="02020603050405020304" pitchFamily="18" charset="0"/>
                <a:cs typeface="Times New Roman" panose="02020603050405020304" pitchFamily="18" charset="0"/>
              </a:rPr>
              <a:t>, Critical Care Services) in the E/M section use time differently. It is important to review the instructions for each category. For codes where time is not a descriptive element (ER Dept.), use MDM for code selection. </a:t>
            </a:r>
          </a:p>
          <a:p>
            <a:pPr marL="0" marR="0">
              <a:lnSpc>
                <a:spcPct val="107000"/>
              </a:lnSpc>
              <a:spcBef>
                <a:spcPts val="0"/>
              </a:spcBef>
              <a:spcAft>
                <a:spcPts val="800"/>
              </a:spcAft>
            </a:pPr>
            <a:endParaRPr lang="en-US" sz="1000" dirty="0">
              <a:solidFill>
                <a:srgbClr val="09142A"/>
              </a:solidFill>
              <a:latin typeface="Times New Roman" panose="02020603050405020304" pitchFamily="18" charset="0"/>
              <a:cs typeface="Times New Roman" panose="02020603050405020304" pitchFamily="18" charset="0"/>
            </a:endParaRPr>
          </a:p>
          <a:p>
            <a:pPr marL="0" marR="0">
              <a:lnSpc>
                <a:spcPct val="107000"/>
              </a:lnSpc>
              <a:spcBef>
                <a:spcPts val="0"/>
              </a:spcBef>
              <a:spcAft>
                <a:spcPts val="800"/>
              </a:spcAft>
            </a:pPr>
            <a:r>
              <a:rPr lang="en-US" sz="1900" dirty="0">
                <a:solidFill>
                  <a:srgbClr val="09142A"/>
                </a:solidFill>
                <a:latin typeface="Times New Roman" panose="02020603050405020304" pitchFamily="18" charset="0"/>
                <a:cs typeface="Times New Roman" panose="02020603050405020304" pitchFamily="18" charset="0"/>
              </a:rPr>
              <a:t>F</a:t>
            </a:r>
            <a:r>
              <a:rPr lang="en-US" sz="1900" b="0" dirty="0">
                <a:solidFill>
                  <a:srgbClr val="09142A"/>
                </a:solidFill>
                <a:effectLst/>
                <a:latin typeface="Times New Roman" panose="02020603050405020304" pitchFamily="18" charset="0"/>
                <a:cs typeface="Times New Roman" panose="02020603050405020304" pitchFamily="18" charset="0"/>
              </a:rPr>
              <a:t>or office visit E/M codes (99202-99215), t</a:t>
            </a:r>
            <a:r>
              <a:rPr lang="en-US" sz="1900" dirty="0">
                <a:solidFill>
                  <a:srgbClr val="09142A"/>
                </a:solidFill>
                <a:latin typeface="Times New Roman" panose="02020603050405020304" pitchFamily="18" charset="0"/>
                <a:cs typeface="Times New Roman" panose="02020603050405020304" pitchFamily="18" charset="0"/>
              </a:rPr>
              <a:t>he 2021 rules eliminated the requirement that </a:t>
            </a:r>
            <a:r>
              <a:rPr lang="en-US" sz="1900" b="0" dirty="0">
                <a:solidFill>
                  <a:srgbClr val="09142A"/>
                </a:solidFill>
                <a:effectLst/>
                <a:latin typeface="Times New Roman" panose="02020603050405020304" pitchFamily="18" charset="0"/>
                <a:cs typeface="Times New Roman" panose="02020603050405020304" pitchFamily="18" charset="0"/>
              </a:rPr>
              <a:t>counseling and/or coordination of care dominate (greater than 50% of the time) the encounter. </a:t>
            </a:r>
          </a:p>
          <a:p>
            <a:pPr marL="0" marR="0">
              <a:lnSpc>
                <a:spcPct val="107000"/>
              </a:lnSpc>
              <a:spcBef>
                <a:spcPts val="0"/>
              </a:spcBef>
              <a:spcAft>
                <a:spcPts val="800"/>
              </a:spcAft>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The time defined in the service descriptors is used for selecting the appropriate level of services. The E/M services for which these guidelines apply require a face-to-face encounter with the physician or other qualified health care professional (QHP) and the patient and/or family/caregiver. The time that is counted is all the time </a:t>
            </a:r>
            <a:r>
              <a:rPr lang="en-US" sz="1900" u="sng" dirty="0">
                <a:effectLst/>
                <a:latin typeface="Times New Roman" panose="02020603050405020304" pitchFamily="18" charset="0"/>
                <a:ea typeface="Calibri" panose="020F0502020204030204" pitchFamily="34" charset="0"/>
                <a:cs typeface="Times New Roman" panose="02020603050405020304" pitchFamily="18" charset="0"/>
              </a:rPr>
              <a:t>on the date of the encounter only</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 including time spent before and after the encounter</a:t>
            </a:r>
            <a:r>
              <a:rPr lang="en-US" sz="1900" dirty="0">
                <a:latin typeface="Times New Roman" panose="02020603050405020304" pitchFamily="18" charset="0"/>
                <a:ea typeface="Calibri" panose="020F0502020204030204" pitchFamily="34"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 regardless of the location of the physician or other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QHP</a:t>
            </a:r>
            <a:r>
              <a:rPr lang="en-US" sz="1900" dirty="0">
                <a:latin typeface="Times New Roman" panose="02020603050405020304" pitchFamily="18" charset="0"/>
                <a:cs typeface="Times New Roman" panose="02020603050405020304" pitchFamily="18" charset="0"/>
              </a:rPr>
              <a:t> (</a:t>
            </a:r>
            <a:r>
              <a:rPr lang="en-US" sz="1900" dirty="0" err="1">
                <a:latin typeface="Times New Roman" panose="02020603050405020304" pitchFamily="18" charset="0"/>
                <a:cs typeface="Times New Roman" panose="02020603050405020304" pitchFamily="18" charset="0"/>
              </a:rPr>
              <a:t>eg</a:t>
            </a:r>
            <a:r>
              <a:rPr lang="en-US" sz="1900" dirty="0">
                <a:latin typeface="Times New Roman" panose="02020603050405020304" pitchFamily="18" charset="0"/>
                <a:cs typeface="Times New Roman" panose="02020603050405020304" pitchFamily="18" charset="0"/>
              </a:rPr>
              <a:t>, whether on or off the inpatient unit or in or out of the outpatient office). It does not include any time spent in the performance of other separately reported services.</a:t>
            </a:r>
          </a:p>
        </p:txBody>
      </p:sp>
    </p:spTree>
    <p:extLst>
      <p:ext uri="{BB962C8B-B14F-4D97-AF65-F5344CB8AC3E}">
        <p14:creationId xmlns:p14="http://schemas.microsoft.com/office/powerpoint/2010/main" val="281442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6</a:t>
            </a:fld>
            <a:endParaRPr lang="en-US" dirty="0"/>
          </a:p>
        </p:txBody>
      </p:sp>
      <p:sp>
        <p:nvSpPr>
          <p:cNvPr id="5" name="Content Placeholder 4">
            <a:extLst>
              <a:ext uri="{FF2B5EF4-FFF2-40B4-BE49-F238E27FC236}">
                <a16:creationId xmlns:a16="http://schemas.microsoft.com/office/drawing/2014/main" id="{E5E8B8D0-6D52-47E5-9CA8-F39264D066DA}"/>
              </a:ext>
            </a:extLst>
          </p:cNvPr>
          <p:cNvSpPr>
            <a:spLocks noGrp="1"/>
          </p:cNvSpPr>
          <p:nvPr>
            <p:ph sz="quarter" idx="1"/>
          </p:nvPr>
        </p:nvSpPr>
        <p:spPr>
          <a:xfrm>
            <a:off x="816864" y="1600200"/>
            <a:ext cx="10871200" cy="5029200"/>
          </a:xfrm>
        </p:spPr>
        <p:txBody>
          <a:bodyPr>
            <a:normAutofit lnSpcReduction="10000"/>
          </a:bodyPr>
          <a:lstStyle/>
          <a:p>
            <a:pPr marL="0" marR="0">
              <a:lnSpc>
                <a:spcPct val="107000"/>
              </a:lnSpc>
              <a:spcBef>
                <a:spcPts val="0"/>
              </a:spcBef>
              <a:spcAft>
                <a:spcPts val="800"/>
              </a:spcAft>
            </a:pP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Physician and other qualified health care professional (QHP) time includes the following activities (only the reporting clinician’s time can be counted).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preparing to see the patient (review of tests, etc.)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obtaining and/or reviewing separately obtained history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performing a medically appropriate examination and/or evaluation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counseling and educating the patient/family/caregiver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ordering medications, tests, or procedures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referring and communicating with other health care professionals (when not separately reported)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documenting clinical information in the electronic or other health record</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independently interpreting results (not separately reported) and communicating results to the  patient/family/caregiver </a:t>
            </a:r>
          </a:p>
          <a:p>
            <a:pPr marL="457200" marR="0">
              <a:lnSpc>
                <a:spcPct val="107000"/>
              </a:lnSpc>
              <a:spcBef>
                <a:spcPts val="0"/>
              </a:spcBef>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care coordination (not separately reported)</a:t>
            </a:r>
          </a:p>
          <a:p>
            <a:pPr lvl="0">
              <a:buClr>
                <a:srgbClr val="638BAD"/>
              </a:buClr>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553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7</a:t>
            </a:fld>
            <a:endParaRPr lang="en-US" dirty="0"/>
          </a:p>
        </p:txBody>
      </p:sp>
      <p:sp>
        <p:nvSpPr>
          <p:cNvPr id="6" name="Content Placeholder 5">
            <a:extLst>
              <a:ext uri="{FF2B5EF4-FFF2-40B4-BE49-F238E27FC236}">
                <a16:creationId xmlns:a16="http://schemas.microsoft.com/office/drawing/2014/main" id="{0E6B5F36-5451-49C0-B0FA-055DCA0A80F7}"/>
              </a:ext>
            </a:extLst>
          </p:cNvPr>
          <p:cNvSpPr>
            <a:spLocks noGrp="1"/>
          </p:cNvSpPr>
          <p:nvPr>
            <p:ph sz="quarter" idx="1"/>
          </p:nvPr>
        </p:nvSpPr>
        <p:spPr>
          <a:xfrm>
            <a:off x="816864" y="1600199"/>
            <a:ext cx="10871200" cy="4943213"/>
          </a:xfrm>
        </p:spPr>
        <p:txBody>
          <a:bodyPr>
            <a:normAutofit lnSpcReduction="10000"/>
          </a:bodyPr>
          <a:lstStyle/>
          <a:p>
            <a:r>
              <a:rPr lang="en-US" dirty="0">
                <a:latin typeface="Times New Roman" panose="02020603050405020304" pitchFamily="18" charset="0"/>
                <a:cs typeface="Times New Roman" panose="02020603050405020304" pitchFamily="18" charset="0"/>
              </a:rPr>
              <a:t>Document and count the following:</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Include both face to face and non face to face time on the date of the encounter only.</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Include only the reporting clinician’s time. </a:t>
            </a:r>
            <a:r>
              <a:rPr lang="en-US" sz="2800" b="0" i="0" u="none" strike="noStrike" baseline="0" dirty="0">
                <a:solidFill>
                  <a:srgbClr val="000000"/>
                </a:solidFill>
                <a:latin typeface="Times New Roman" panose="02020603050405020304" pitchFamily="18" charset="0"/>
                <a:cs typeface="Times New Roman" panose="02020603050405020304" pitchFamily="18" charset="0"/>
              </a:rPr>
              <a:t>Do not include time spent by clinical staff.</a:t>
            </a:r>
            <a:endParaRPr lang="en-US" sz="2800" b="0" i="0" u="none" strike="noStrike" baseline="0" dirty="0">
              <a:latin typeface="Times New Roman" panose="02020603050405020304" pitchFamily="18" charset="0"/>
              <a:cs typeface="Times New Roman" panose="02020603050405020304" pitchFamily="18" charset="0"/>
            </a:endParaRP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Document assessment and plan.</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Document actual time spent precisely. Do not document a time range.</a:t>
            </a:r>
          </a:p>
          <a:p>
            <a:pPr lvl="1">
              <a:buClrTx/>
              <a:buFont typeface="Wingdings" panose="05000000000000000000" pitchFamily="2" charset="2"/>
              <a:buChar char="§"/>
            </a:pPr>
            <a:r>
              <a:rPr lang="en-US" sz="2800" b="0" i="0" u="none" strike="noStrike" baseline="0" dirty="0">
                <a:latin typeface="Times New Roman" panose="02020603050405020304" pitchFamily="18" charset="0"/>
                <a:cs typeface="Times New Roman" panose="02020603050405020304" pitchFamily="18" charset="0"/>
              </a:rPr>
              <a:t>Do not include time for services billed separately. </a:t>
            </a:r>
          </a:p>
          <a:p>
            <a:pPr lvl="1">
              <a:buClrTx/>
              <a:buFont typeface="Wingdings" panose="05000000000000000000" pitchFamily="2" charset="2"/>
              <a:buChar char="§"/>
            </a:pPr>
            <a:r>
              <a:rPr lang="en-US" sz="2800" b="0" i="0" u="none" strike="noStrike" baseline="0" dirty="0">
                <a:solidFill>
                  <a:srgbClr val="000000"/>
                </a:solidFill>
                <a:latin typeface="Times New Roman" panose="02020603050405020304" pitchFamily="18" charset="0"/>
                <a:cs typeface="Times New Roman" panose="02020603050405020304" pitchFamily="18" charset="0"/>
              </a:rPr>
              <a:t>Only distinct time should be summed for shared or split visits (i.e., when two or more individuals jointly meet with or discuss the patient, only the time of one individual should be counted)</a:t>
            </a:r>
            <a:endParaRPr lang="en-US" sz="2800" b="0" i="0" u="none" strike="noStrike" baseline="0" dirty="0">
              <a:latin typeface="Times New Roman" panose="02020603050405020304" pitchFamily="18" charset="0"/>
              <a:cs typeface="Times New Roman" panose="02020603050405020304" pitchFamily="18" charset="0"/>
            </a:endParaRPr>
          </a:p>
          <a:p>
            <a:pPr marL="365760" lvl="1" indent="0">
              <a:buNone/>
            </a:pPr>
            <a:endParaRPr lang="en-US" sz="2800" b="0" i="0" u="none" strike="noStrike" baseline="0" dirty="0">
              <a:latin typeface="Times New Roman" panose="02020603050405020304" pitchFamily="18" charset="0"/>
              <a:cs typeface="Times New Roman" panose="02020603050405020304" pitchFamily="18" charset="0"/>
            </a:endParaRPr>
          </a:p>
          <a:p>
            <a:pPr marR="0" lvl="1" algn="l"/>
            <a:endParaRPr lang="en-US" sz="1600" b="0" i="0" u="none" strike="noStrike" baseline="0" dirty="0">
              <a:solidFill>
                <a:srgbClr val="000000"/>
              </a:solidFill>
              <a:latin typeface="Arial" panose="020B0604020202020204" pitchFamily="34" charset="0"/>
            </a:endParaRPr>
          </a:p>
          <a:p>
            <a:pPr marR="0" lvl="1" algn="l"/>
            <a:endParaRPr lang="en-US" sz="1600" b="0" i="0" u="none" strike="noStrike" baseline="0" dirty="0">
              <a:solidFill>
                <a:srgbClr val="000000"/>
              </a:solidFill>
              <a:latin typeface="Arial" panose="020B0604020202020204" pitchFamily="34" charset="0"/>
            </a:endParaRPr>
          </a:p>
          <a:p>
            <a:endParaRPr lang="en-US" dirty="0"/>
          </a:p>
        </p:txBody>
      </p:sp>
    </p:spTree>
    <p:extLst>
      <p:ext uri="{BB962C8B-B14F-4D97-AF65-F5344CB8AC3E}">
        <p14:creationId xmlns:p14="http://schemas.microsoft.com/office/powerpoint/2010/main" val="1828218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3200" dirty="0">
                <a:latin typeface="Times New Roman" panose="02020603050405020304" pitchFamily="18" charset="0"/>
                <a:cs typeface="Times New Roman" panose="02020603050405020304" pitchFamily="18" charset="0"/>
              </a:rPr>
              <a:t>Time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8</a:t>
            </a:fld>
            <a:endParaRPr lang="en-US" dirty="0"/>
          </a:p>
        </p:txBody>
      </p:sp>
      <p:pic>
        <p:nvPicPr>
          <p:cNvPr id="6" name="Content Placeholder 5">
            <a:extLst>
              <a:ext uri="{FF2B5EF4-FFF2-40B4-BE49-F238E27FC236}">
                <a16:creationId xmlns:a16="http://schemas.microsoft.com/office/drawing/2014/main" id="{7CCC0844-C194-5C1B-8D57-4190A6E263C5}"/>
              </a:ext>
            </a:extLst>
          </p:cNvPr>
          <p:cNvPicPr>
            <a:picLocks noGrp="1" noChangeAspect="1"/>
          </p:cNvPicPr>
          <p:nvPr>
            <p:ph sz="quarter" idx="1"/>
          </p:nvPr>
        </p:nvPicPr>
        <p:blipFill>
          <a:blip r:embed="rId2"/>
          <a:stretch>
            <a:fillRect/>
          </a:stretch>
        </p:blipFill>
        <p:spPr>
          <a:xfrm>
            <a:off x="530392" y="1847570"/>
            <a:ext cx="10328752" cy="4486117"/>
          </a:xfrm>
        </p:spPr>
      </p:pic>
    </p:spTree>
    <p:extLst>
      <p:ext uri="{BB962C8B-B14F-4D97-AF65-F5344CB8AC3E}">
        <p14:creationId xmlns:p14="http://schemas.microsoft.com/office/powerpoint/2010/main" val="535932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C2FB-3EE2-45FF-9CE1-15B72A6401E4}"/>
              </a:ext>
            </a:extLst>
          </p:cNvPr>
          <p:cNvSpPr>
            <a:spLocks noGrp="1"/>
          </p:cNvSpPr>
          <p:nvPr>
            <p:ph type="title"/>
          </p:nvPr>
        </p:nvSpPr>
        <p:spPr/>
        <p:txBody>
          <a:bodyPr>
            <a:normAutofit/>
          </a:bodyPr>
          <a:lstStyle/>
          <a:p>
            <a:pPr lvl="0">
              <a:buClr>
                <a:srgbClr val="638BAD"/>
              </a:buClr>
            </a:pPr>
            <a:r>
              <a:rPr lang="en-US" sz="2400" dirty="0">
                <a:latin typeface="Times New Roman" panose="02020603050405020304" pitchFamily="18" charset="0"/>
                <a:cs typeface="Times New Roman" panose="02020603050405020304" pitchFamily="18" charset="0"/>
              </a:rPr>
              <a:t>Time - Prolonged Services cont.</a:t>
            </a:r>
          </a:p>
        </p:txBody>
      </p:sp>
      <p:sp>
        <p:nvSpPr>
          <p:cNvPr id="3" name="Footer Placeholder 2">
            <a:extLst>
              <a:ext uri="{FF2B5EF4-FFF2-40B4-BE49-F238E27FC236}">
                <a16:creationId xmlns:a16="http://schemas.microsoft.com/office/drawing/2014/main" id="{9CE8C9E2-FFAA-4257-AB01-602113315359}"/>
              </a:ext>
            </a:extLst>
          </p:cNvPr>
          <p:cNvSpPr>
            <a:spLocks noGrp="1"/>
          </p:cNvSpPr>
          <p:nvPr>
            <p:ph type="ftr" sz="quarter" idx="11"/>
          </p:nvPr>
        </p:nvSpPr>
        <p:spPr/>
        <p:txBody>
          <a:bodyPr/>
          <a:lstStyle/>
          <a:p>
            <a:r>
              <a:rPr lang="en-US" dirty="0">
                <a:solidFill>
                  <a:srgbClr val="FFFFFF"/>
                </a:solidFill>
              </a:rPr>
              <a:t>CMS </a:t>
            </a:r>
          </a:p>
        </p:txBody>
      </p:sp>
      <p:sp>
        <p:nvSpPr>
          <p:cNvPr id="4" name="Slide Number Placeholder 3">
            <a:extLst>
              <a:ext uri="{FF2B5EF4-FFF2-40B4-BE49-F238E27FC236}">
                <a16:creationId xmlns:a16="http://schemas.microsoft.com/office/drawing/2014/main" id="{978C1CC8-0830-4B74-8DD5-1C8B14FCCD5F}"/>
              </a:ext>
            </a:extLst>
          </p:cNvPr>
          <p:cNvSpPr>
            <a:spLocks noGrp="1"/>
          </p:cNvSpPr>
          <p:nvPr>
            <p:ph type="sldNum" sz="quarter" idx="12"/>
          </p:nvPr>
        </p:nvSpPr>
        <p:spPr/>
        <p:txBody>
          <a:bodyPr>
            <a:normAutofit fontScale="85000" lnSpcReduction="20000"/>
          </a:bodyPr>
          <a:lstStyle/>
          <a:p>
            <a:fld id="{D48C95FA-06A0-4D5B-B5F3-645497A338F6}" type="slidenum">
              <a:rPr lang="en-US" smtClean="0"/>
              <a:pPr/>
              <a:t>9</a:t>
            </a:fld>
            <a:endParaRPr lang="en-US" dirty="0"/>
          </a:p>
        </p:txBody>
      </p:sp>
      <p:sp>
        <p:nvSpPr>
          <p:cNvPr id="6" name="Content Placeholder 5">
            <a:extLst>
              <a:ext uri="{FF2B5EF4-FFF2-40B4-BE49-F238E27FC236}">
                <a16:creationId xmlns:a16="http://schemas.microsoft.com/office/drawing/2014/main" id="{15BF4D13-6816-46F9-924F-15B528CC830B}"/>
              </a:ext>
            </a:extLst>
          </p:cNvPr>
          <p:cNvSpPr>
            <a:spLocks noGrp="1"/>
          </p:cNvSpPr>
          <p:nvPr>
            <p:ph sz="quarter" idx="1"/>
          </p:nvPr>
        </p:nvSpPr>
        <p:spPr>
          <a:xfrm>
            <a:off x="343949" y="1600200"/>
            <a:ext cx="11344115" cy="5013132"/>
          </a:xfrm>
        </p:spPr>
        <p:txBody>
          <a:bodyPr>
            <a:noAutofit/>
          </a:bodyPr>
          <a:lstStyle/>
          <a:p>
            <a:pPr>
              <a:buClrTx/>
            </a:pPr>
            <a:r>
              <a:rPr lang="en-US" sz="2000" dirty="0">
                <a:solidFill>
                  <a:srgbClr val="0070C0"/>
                </a:solidFill>
                <a:latin typeface="Times New Roman" panose="02020603050405020304" pitchFamily="18" charset="0"/>
                <a:cs typeface="Times New Roman" panose="02020603050405020304" pitchFamily="18" charset="0"/>
              </a:rPr>
              <a:t>99415-99416 - Prolonged Clinical Staff Services With Physician or Other Qualified Health Care Professional Supervision</a:t>
            </a:r>
          </a:p>
          <a:p>
            <a:pPr marL="811530" lvl="1" indent="-171450">
              <a:buClrTx/>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+99415 - Prolonged clinical staff service (the service beyond the typical service time) during an evaluation and management service in the office or outpatient setting, direct patient contact with physician supervision; first hour (list separately in addition to code for outpatient Evaluation and Management service) (Use 99415 in conjunction with 99202, 99203, 99204, 99205, 99211, 99212, 99213, 99214, 99215) (Do not report 99415 in conjunction with 99354, 99355, 99417) </a:t>
            </a:r>
          </a:p>
          <a:p>
            <a:pPr marL="811530" lvl="1" indent="-171450">
              <a:buClrTx/>
              <a:buFont typeface="Wingdings" panose="05000000000000000000" pitchFamily="2" charset="2"/>
              <a:buChar char="§"/>
            </a:pPr>
            <a:r>
              <a:rPr lang="en-US" sz="1800" dirty="0">
                <a:latin typeface="Times New Roman" panose="02020603050405020304" pitchFamily="18" charset="0"/>
                <a:cs typeface="Times New Roman" panose="02020603050405020304" pitchFamily="18" charset="0"/>
              </a:rPr>
              <a:t>+99416 - Each additional 30 minutes (list separately in addition to code for prolonged service) (Use 99416 in conjunction with 99415) (Do not report 99416 in conjunction with 99354, 99355, 99417)</a:t>
            </a:r>
          </a:p>
          <a:p>
            <a:pPr>
              <a:buClrTx/>
            </a:pPr>
            <a:r>
              <a:rPr lang="en-US" sz="1800" dirty="0">
                <a:latin typeface="Times New Roman" panose="02020603050405020304" pitchFamily="18" charset="0"/>
                <a:cs typeface="Times New Roman" panose="02020603050405020304" pitchFamily="18" charset="0"/>
              </a:rPr>
              <a:t>Codes 99415 and 99416 are used to report the total duration of </a:t>
            </a:r>
            <a:r>
              <a:rPr lang="en-US" sz="1800" i="1" dirty="0">
                <a:latin typeface="Times New Roman" panose="02020603050405020304" pitchFamily="18" charset="0"/>
                <a:cs typeface="Times New Roman" panose="02020603050405020304" pitchFamily="18" charset="0"/>
              </a:rPr>
              <a:t>face-to-face time spent by clinical staff </a:t>
            </a:r>
            <a:r>
              <a:rPr lang="en-US" sz="1800" dirty="0">
                <a:latin typeface="Times New Roman" panose="02020603050405020304" pitchFamily="18" charset="0"/>
                <a:cs typeface="Times New Roman" panose="02020603050405020304" pitchFamily="18" charset="0"/>
              </a:rPr>
              <a:t>on a given date in the office or other outpatient setting, even if the time spent on that date is not continuous. Time spent performing separately reported services other than the E/M service is not counted toward the prolonged services time. Code 99415 should be used only once per date. </a:t>
            </a:r>
          </a:p>
          <a:p>
            <a:pPr>
              <a:buClrTx/>
            </a:pPr>
            <a:r>
              <a:rPr lang="en-US" sz="1800" dirty="0">
                <a:latin typeface="Times New Roman" panose="02020603050405020304" pitchFamily="18" charset="0"/>
                <a:cs typeface="Times New Roman" panose="02020603050405020304" pitchFamily="18" charset="0"/>
              </a:rPr>
              <a:t>For prolonged services by the </a:t>
            </a:r>
            <a:r>
              <a:rPr lang="en-US" sz="1800" i="1" dirty="0">
                <a:latin typeface="Times New Roman" panose="02020603050405020304" pitchFamily="18" charset="0"/>
                <a:cs typeface="Times New Roman" panose="02020603050405020304" pitchFamily="18" charset="0"/>
              </a:rPr>
              <a:t>physician or other qualified health care professional</a:t>
            </a:r>
            <a:r>
              <a:rPr lang="en-US" sz="1800" dirty="0">
                <a:latin typeface="Times New Roman" panose="02020603050405020304" pitchFamily="18" charset="0"/>
                <a:cs typeface="Times New Roman" panose="02020603050405020304" pitchFamily="18" charset="0"/>
              </a:rPr>
              <a:t>, see </a:t>
            </a:r>
            <a:r>
              <a:rPr lang="en-US" sz="1800" strike="sngStrike" dirty="0">
                <a:latin typeface="Times New Roman" panose="02020603050405020304" pitchFamily="18" charset="0"/>
                <a:cs typeface="Times New Roman" panose="02020603050405020304" pitchFamily="18" charset="0"/>
              </a:rPr>
              <a:t>99354, 99355</a:t>
            </a:r>
            <a:r>
              <a:rPr lang="en-US" sz="1800" dirty="0">
                <a:latin typeface="Times New Roman" panose="02020603050405020304" pitchFamily="18" charset="0"/>
                <a:cs typeface="Times New Roman" panose="02020603050405020304" pitchFamily="18" charset="0"/>
              </a:rPr>
              <a:t> </a:t>
            </a:r>
            <a:r>
              <a:rPr lang="en-US" sz="1800" dirty="0">
                <a:solidFill>
                  <a:srgbClr val="FF0000"/>
                </a:solidFill>
                <a:latin typeface="Times New Roman" panose="02020603050405020304" pitchFamily="18" charset="0"/>
                <a:cs typeface="Times New Roman" panose="02020603050405020304" pitchFamily="18" charset="0"/>
              </a:rPr>
              <a:t>(</a:t>
            </a:r>
            <a:r>
              <a:rPr lang="en-US" sz="1800" i="1" dirty="0">
                <a:solidFill>
                  <a:srgbClr val="FF0000"/>
                </a:solidFill>
                <a:latin typeface="Times New Roman" panose="02020603050405020304" pitchFamily="18" charset="0"/>
                <a:cs typeface="Times New Roman" panose="02020603050405020304" pitchFamily="18" charset="0"/>
              </a:rPr>
              <a:t>Deleted in the 2023 revisions)</a:t>
            </a:r>
            <a:r>
              <a:rPr lang="en-US" sz="1800" dirty="0">
                <a:latin typeface="Times New Roman" panose="02020603050405020304" pitchFamily="18" charset="0"/>
                <a:cs typeface="Times New Roman" panose="02020603050405020304" pitchFamily="18" charset="0"/>
              </a:rPr>
              <a:t>, 99417. Do not report 99415, 99416 with </a:t>
            </a:r>
            <a:r>
              <a:rPr lang="en-US" sz="1800" strike="sngStrike" dirty="0">
                <a:latin typeface="Times New Roman" panose="02020603050405020304" pitchFamily="18" charset="0"/>
                <a:cs typeface="Times New Roman" panose="02020603050405020304" pitchFamily="18" charset="0"/>
              </a:rPr>
              <a:t>99354, 99355</a:t>
            </a:r>
            <a:r>
              <a:rPr lang="en-US" sz="1800" dirty="0">
                <a:latin typeface="Times New Roman" panose="02020603050405020304" pitchFamily="18" charset="0"/>
                <a:cs typeface="Times New Roman" panose="02020603050405020304" pitchFamily="18" charset="0"/>
              </a:rPr>
              <a:t>, 99417.)</a:t>
            </a:r>
          </a:p>
        </p:txBody>
      </p:sp>
    </p:spTree>
    <p:extLst>
      <p:ext uri="{BB962C8B-B14F-4D97-AF65-F5344CB8AC3E}">
        <p14:creationId xmlns:p14="http://schemas.microsoft.com/office/powerpoint/2010/main" val="2751806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
      <a:dk1>
        <a:srgbClr val="000000"/>
      </a:dk1>
      <a:lt1>
        <a:srgbClr val="FFFFFF"/>
      </a:lt1>
      <a:dk2>
        <a:srgbClr val="FFFFFF"/>
      </a:dk2>
      <a:lt2>
        <a:srgbClr val="DDE9EC"/>
      </a:lt2>
      <a:accent1>
        <a:srgbClr val="525A7D"/>
      </a:accent1>
      <a:accent2>
        <a:srgbClr val="638BAD"/>
      </a:accent2>
      <a:accent3>
        <a:srgbClr val="8A8A9C"/>
      </a:accent3>
      <a:accent4>
        <a:srgbClr val="FADA7A"/>
      </a:accent4>
      <a:accent5>
        <a:srgbClr val="B88472"/>
      </a:accent5>
      <a:accent6>
        <a:srgbClr val="8E736A"/>
      </a:accent6>
      <a:hlink>
        <a:srgbClr val="B292CA"/>
      </a:hlink>
      <a:folHlink>
        <a:srgbClr val="6B56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95169</TotalTime>
  <Words>4337</Words>
  <Application>Microsoft Office PowerPoint</Application>
  <PresentationFormat>Widescreen</PresentationFormat>
  <Paragraphs>253</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Calibri</vt:lpstr>
      <vt:lpstr>Calibri Light</vt:lpstr>
      <vt:lpstr>Courier New</vt:lpstr>
      <vt:lpstr>Open Sans</vt:lpstr>
      <vt:lpstr>Times New Roman</vt:lpstr>
      <vt:lpstr>Wingdings</vt:lpstr>
      <vt:lpstr>Wingdings 2</vt:lpstr>
      <vt:lpstr>Median</vt:lpstr>
      <vt:lpstr>                   </vt:lpstr>
      <vt:lpstr>2021 and 2023 E/M Revisions</vt:lpstr>
      <vt:lpstr>2021 Summary of Revisions 99201-99215</vt:lpstr>
      <vt:lpstr>2021 Revisions - Prolonged Services</vt:lpstr>
      <vt:lpstr>Time - Documentation and Code Selection</vt:lpstr>
      <vt:lpstr>Time cont.</vt:lpstr>
      <vt:lpstr>Time cont.</vt:lpstr>
      <vt:lpstr>Time cont.</vt:lpstr>
      <vt:lpstr>Time - Prolonged Services cont.</vt:lpstr>
      <vt:lpstr>Time - Prolonged Services cont.</vt:lpstr>
      <vt:lpstr>Time - Prolonged Services cont.</vt:lpstr>
      <vt:lpstr>Medical Decision Making (MDM) - Documentation and Code Selection</vt:lpstr>
      <vt:lpstr>Medical Decision Making – 3 Elements</vt:lpstr>
      <vt:lpstr>Medical Decision Making – 3 Elements</vt:lpstr>
      <vt:lpstr>MDM: Element 1 - Number and Complexity of Problems Addressed</vt:lpstr>
      <vt:lpstr>MDM: Element 2 - Amount and/or Complexity of Data to be Reviewed/Analyzed</vt:lpstr>
      <vt:lpstr>MDM: Element 2 cont.</vt:lpstr>
      <vt:lpstr>MDM: Element 3 - Risk of complications and/or morbidity or mortality of  patient management (diagnostic testing or treatment)</vt:lpstr>
      <vt:lpstr>MDM - Putting it all together…</vt:lpstr>
      <vt:lpstr>MDM Score Sheet  (https://www.hcms.org/TMAIMIS/HARRIS/assets/PRACTICE_RESOURCES/Billing-Payers/2021_E_and_M_Coding_and_Documentation_Score_Sheet.pdf)</vt:lpstr>
      <vt:lpstr>2023 Revisions</vt:lpstr>
      <vt:lpstr>2023 Revisions cont.</vt:lpstr>
      <vt:lpstr>2023 Revisions - Inpatient and Observation Care</vt:lpstr>
      <vt:lpstr>2023 Revisions - Consultations</vt:lpstr>
      <vt:lpstr>2023 Revisions - Emergency Dept.</vt:lpstr>
      <vt:lpstr>2023 Revisions - Nursing Facility</vt:lpstr>
      <vt:lpstr>2023 Revisions - Home and Residence</vt:lpstr>
      <vt:lpstr>2023 Revisions - Prolonged Services</vt:lpstr>
      <vt:lpstr>Prolonged Services - Medicare</vt:lpstr>
      <vt:lpstr>E/M Documentation Resources</vt:lpstr>
      <vt:lpstr>Payment and Practice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April Bellard</dc:creator>
  <cp:lastModifiedBy>April Bellard</cp:lastModifiedBy>
  <cp:revision>228</cp:revision>
  <cp:lastPrinted>2023-01-05T20:07:49Z</cp:lastPrinted>
  <dcterms:created xsi:type="dcterms:W3CDTF">2019-10-23T16:26:28Z</dcterms:created>
  <dcterms:modified xsi:type="dcterms:W3CDTF">2023-12-07T18:18:37Z</dcterms:modified>
</cp:coreProperties>
</file>