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25" r:id="rId2"/>
    <p:sldId id="288" r:id="rId3"/>
    <p:sldId id="289" r:id="rId4"/>
    <p:sldId id="314" r:id="rId5"/>
    <p:sldId id="316" r:id="rId6"/>
    <p:sldId id="318" r:id="rId7"/>
    <p:sldId id="319" r:id="rId8"/>
    <p:sldId id="326" r:id="rId9"/>
    <p:sldId id="290" r:id="rId10"/>
    <p:sldId id="291" r:id="rId11"/>
    <p:sldId id="308" r:id="rId12"/>
    <p:sldId id="324" r:id="rId13"/>
    <p:sldId id="298" r:id="rId14"/>
    <p:sldId id="300" r:id="rId15"/>
    <p:sldId id="307" r:id="rId16"/>
    <p:sldId id="306" r:id="rId17"/>
    <p:sldId id="309" r:id="rId18"/>
    <p:sldId id="301" r:id="rId19"/>
    <p:sldId id="304" r:id="rId20"/>
    <p:sldId id="313" r:id="rId21"/>
    <p:sldId id="330" r:id="rId22"/>
    <p:sldId id="339" r:id="rId23"/>
    <p:sldId id="341" r:id="rId24"/>
    <p:sldId id="297" r:id="rId25"/>
    <p:sldId id="342" r:id="rId26"/>
    <p:sldId id="295" r:id="rId27"/>
    <p:sldId id="328" r:id="rId28"/>
    <p:sldId id="327" r:id="rId29"/>
    <p:sldId id="296" r:id="rId30"/>
    <p:sldId id="329" r:id="rId31"/>
    <p:sldId id="343" r:id="rId32"/>
    <p:sldId id="332" r:id="rId33"/>
    <p:sldId id="334" r:id="rId34"/>
    <p:sldId id="335" r:id="rId35"/>
    <p:sldId id="340" r:id="rId36"/>
    <p:sldId id="336" r:id="rId37"/>
    <p:sldId id="337" r:id="rId38"/>
    <p:sldId id="338" r:id="rId39"/>
    <p:sldId id="344" r:id="rId40"/>
    <p:sldId id="345" r:id="rId41"/>
    <p:sldId id="305" r:id="rId42"/>
    <p:sldId id="28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55D9D-FCFA-46A5-B5C5-2992327853D0}" type="datetimeFigureOut">
              <a:rPr lang="en-US" smtClean="0"/>
              <a:t>2/25/2025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EC15B0-436B-4B52-939F-1D60039241E4}" type="slidenum">
              <a:rPr lang="en-US" smtClean="0"/>
              <a:t>‹#›</a:t>
            </a:fld>
            <a:endParaRPr lang="en-US"/>
          </a:p>
        </p:txBody>
      </p:sp>
    </p:spTree>
    <p:extLst>
      <p:ext uri="{BB962C8B-B14F-4D97-AF65-F5344CB8AC3E}">
        <p14:creationId xmlns:p14="http://schemas.microsoft.com/office/powerpoint/2010/main" val="187945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9C7BC790-FA5C-4F55-B914-CD50B73CABA0}" type="datetime1">
              <a:rPr lang="en-US" smtClean="0">
                <a:solidFill>
                  <a:srgbClr val="FFFFFF"/>
                </a:solidFill>
              </a:rPr>
              <a:pPr/>
              <a:t>2/25/2025</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8C95FA-06A0-4D5B-B5F3-645497A338F6}"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9371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EFD-92E4-2CC2-28FA-1975362BBD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6F9498-F71E-B595-99CB-67B605E45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D54C8D-5242-AC70-8516-24C60FCBC83E}"/>
              </a:ext>
            </a:extLst>
          </p:cNvPr>
          <p:cNvSpPr>
            <a:spLocks noGrp="1"/>
          </p:cNvSpPr>
          <p:nvPr>
            <p:ph type="dt" sz="half" idx="10"/>
          </p:nvPr>
        </p:nvSpPr>
        <p:spPr/>
        <p:txBody>
          <a:bodyPr/>
          <a:lstStyle/>
          <a:p>
            <a:fld id="{B36A4A6B-8AD4-4BB3-A28B-37B3890ECCF8}" type="datetimeFigureOut">
              <a:rPr lang="en-US" smtClean="0"/>
              <a:t>2/26/2025</a:t>
            </a:fld>
            <a:endParaRPr lang="en-US"/>
          </a:p>
        </p:txBody>
      </p:sp>
      <p:sp>
        <p:nvSpPr>
          <p:cNvPr id="5" name="Footer Placeholder 4">
            <a:extLst>
              <a:ext uri="{FF2B5EF4-FFF2-40B4-BE49-F238E27FC236}">
                <a16:creationId xmlns:a16="http://schemas.microsoft.com/office/drawing/2014/main" id="{DCBCFCAD-57DC-26E0-4799-88943CE27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17DCA-9716-1CE7-C3C4-23F95519A22E}"/>
              </a:ext>
            </a:extLst>
          </p:cNvPr>
          <p:cNvSpPr>
            <a:spLocks noGrp="1"/>
          </p:cNvSpPr>
          <p:nvPr>
            <p:ph type="sldNum" sz="quarter" idx="12"/>
          </p:nvPr>
        </p:nvSpPr>
        <p:spPr/>
        <p:txBody>
          <a:bodyPr/>
          <a:lstStyle/>
          <a:p>
            <a:fld id="{48310BD1-4546-4BE7-B024-27EF4EDBE268}" type="slidenum">
              <a:rPr lang="en-US" smtClean="0"/>
              <a:t>‹#›</a:t>
            </a:fld>
            <a:endParaRPr lang="en-US"/>
          </a:p>
        </p:txBody>
      </p:sp>
    </p:spTree>
    <p:extLst>
      <p:ext uri="{BB962C8B-B14F-4D97-AF65-F5344CB8AC3E}">
        <p14:creationId xmlns:p14="http://schemas.microsoft.com/office/powerpoint/2010/main" val="3017424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endParaRPr kumimoji="0" lang="en-US" dirty="0"/>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D0FDA71-BC13-4858-A56A-29CAABEBB85F}" type="datetime1">
              <a:rPr lang="en-US" smtClean="0"/>
              <a:pPr/>
              <a:t>2/25/2025</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8C95FA-06A0-4D5B-B5F3-645497A338F6}" type="slidenum">
              <a:rPr lang="en-US" smtClean="0"/>
              <a:pPr/>
              <a:t>‹#›</a:t>
            </a:fld>
            <a:endParaRPr lang="en-US" dirty="0"/>
          </a:p>
        </p:txBody>
      </p:sp>
      <p:pic>
        <p:nvPicPr>
          <p:cNvPr id="11" name="Picture 10" descr="A picture containing drawing, sign&#10;&#10;Description automatically generated">
            <a:extLst>
              <a:ext uri="{FF2B5EF4-FFF2-40B4-BE49-F238E27FC236}">
                <a16:creationId xmlns:a16="http://schemas.microsoft.com/office/drawing/2014/main" id="{FDBB323F-C056-467D-AB24-8E2A1DA3903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18567" y="292646"/>
            <a:ext cx="2213162" cy="856463"/>
          </a:xfrm>
          <a:prstGeom prst="rect">
            <a:avLst/>
          </a:prstGeom>
        </p:spPr>
      </p:pic>
    </p:spTree>
    <p:extLst>
      <p:ext uri="{BB962C8B-B14F-4D97-AF65-F5344CB8AC3E}">
        <p14:creationId xmlns:p14="http://schemas.microsoft.com/office/powerpoint/2010/main" val="1275627936"/>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dt="0"/>
  <p:txStyles>
    <p:titleStyle>
      <a:lvl1pPr algn="l" rtl="0" eaLnBrk="1" latinLnBrk="0" hangingPunct="1">
        <a:spcBef>
          <a:spcPct val="0"/>
        </a:spcBef>
        <a:buNone/>
        <a:defRPr kumimoji="0" sz="4400" kern="1200">
          <a:solidFill>
            <a:schemeClr val="tx1"/>
          </a:solidFill>
          <a:latin typeface="+mj-lt"/>
          <a:ea typeface="+mj-ea"/>
          <a:cs typeface="+mj-cs"/>
        </a:defRPr>
      </a:lvl1pPr>
    </p:titleStyle>
    <p:bodyStyle>
      <a:lvl1pPr marL="0" indent="0" algn="l" rtl="0" eaLnBrk="1" latinLnBrk="0" hangingPunct="1">
        <a:spcBef>
          <a:spcPts val="700"/>
        </a:spcBef>
        <a:buClr>
          <a:schemeClr val="accent2"/>
        </a:buClr>
        <a:buSzPct val="60000"/>
        <a:buFont typeface="Wingdings"/>
        <a:buNone/>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ama-assn.org/system/files/2019-06/cpt-office-prolonged-svs-code-changes.pdf#page=2"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ms.gov/regulations-and-guidance/guidance/manuals/downloads/clm104c12.pdf#page=7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ovitas-solutions.com/webcenter/portal/MedicareJH/pagebyid?contentId=00081586"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ms.gov/medicare/prevention/prevntiongeninfo/medicare-preventive-services/mps-quickreferencechart-1.html#PROLONGED"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novitas-solutions.com/webcenter/portal/MedicareJL/pagebyid?contentId=00276908"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ovitas-solutions.com/webcenter/portal/MedicareJL/pagebyid?contentId=00276716"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ovitas-solutions.com/webcenter/portal/MedicareJL/pagebyid?contentId=00276911"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bit.ly/3kWYAEd" TargetMode="External"/><Relationship Id="rId2" Type="http://schemas.openxmlformats.org/officeDocument/2006/relationships/hyperlink" Target="https://bit.ly/3v1Tk8z" TargetMode="External"/><Relationship Id="rId1" Type="http://schemas.openxmlformats.org/officeDocument/2006/relationships/slideLayout" Target="../slideLayouts/slideLayout1.xml"/><Relationship Id="rId6" Type="http://schemas.openxmlformats.org/officeDocument/2006/relationships/hyperlink" Target="https://www.federalregister.gov/documents/2022/11/18/2022-23873/medicare-and-medicaid-programs-cy-2023-payment-policies-under-the-physician-fee-schedule-and-other" TargetMode="External"/><Relationship Id="rId5" Type="http://schemas.openxmlformats.org/officeDocument/2006/relationships/hyperlink" Target="https://www.ama-assn.org/system/files/2023-e-m-descriptors-guidelines.pdf" TargetMode="External"/><Relationship Id="rId4" Type="http://schemas.openxmlformats.org/officeDocument/2006/relationships/hyperlink" Target="https://www.federalregister.gov/documents/2020/12/28/2020-26815/medicare-program-cy-2021-payment-policies-under-the-physician-fee-schedule-and-other-changes-to-par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paymentadvocacy@hcms.org" TargetMode="External"/><Relationship Id="rId2" Type="http://schemas.openxmlformats.org/officeDocument/2006/relationships/hyperlink" Target="https://www.hcms.org/tmaimis/HARRIS/Practice_Resources/Payment-Practice_Help/HARRIS/Practice_Resources/Payment_Advocacy.aspx?hkey=59207d33-e321-4a80-9d62-fee6b67acbc4"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C988-888D-8E69-E512-23FBC857A0F7}"/>
              </a:ext>
            </a:extLst>
          </p:cNvPr>
          <p:cNvSpPr>
            <a:spLocks noGrp="1"/>
          </p:cNvSpPr>
          <p:nvPr>
            <p:ph type="title"/>
          </p:nvPr>
        </p:nvSpPr>
        <p:spPr/>
        <p:txBody>
          <a:bodyPr>
            <a:normAutofit fontScale="90000"/>
          </a:bodyPr>
          <a:lstStyle/>
          <a:p>
            <a:br>
              <a:rPr lang="en-US" sz="3100" b="1" dirty="0">
                <a:solidFill>
                  <a:srgbClr val="000000"/>
                </a:solidFill>
                <a:latin typeface="Times New Roman" panose="02020603050405020304" pitchFamily="18" charset="0"/>
                <a:cs typeface="Times New Roman" panose="02020603050405020304" pitchFamily="18" charset="0"/>
              </a:rPr>
            </a:br>
            <a:r>
              <a:rPr lang="en-US" sz="3100" b="1" dirty="0">
                <a:solidFill>
                  <a:srgbClr val="000000"/>
                </a:solidFill>
                <a:latin typeface="Times New Roman" panose="02020603050405020304" pitchFamily="18" charset="0"/>
                <a:cs typeface="Times New Roman" panose="02020603050405020304" pitchFamily="18" charset="0"/>
              </a:rPr>
              <a:t>Evaluation &amp; Management Coding and Documentation </a:t>
            </a:r>
            <a:br>
              <a:rPr lang="en-US" sz="4400" b="1" dirty="0">
                <a:solidFill>
                  <a:srgbClr val="000000"/>
                </a:solidFill>
                <a:latin typeface="Times New Roman" panose="02020603050405020304" pitchFamily="18" charset="0"/>
                <a:cs typeface="Times New Roman" panose="02020603050405020304" pitchFamily="18" charset="0"/>
              </a:rPr>
            </a:br>
            <a:endParaRPr lang="en-US" dirty="0"/>
          </a:p>
        </p:txBody>
      </p:sp>
      <p:sp>
        <p:nvSpPr>
          <p:cNvPr id="3" name="Footer Placeholder 2">
            <a:extLst>
              <a:ext uri="{FF2B5EF4-FFF2-40B4-BE49-F238E27FC236}">
                <a16:creationId xmlns:a16="http://schemas.microsoft.com/office/drawing/2014/main" id="{17C9DD50-004A-5DA6-3796-86CBF1A00AD1}"/>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38244A23-AC1E-B425-9461-F7853EEE2989}"/>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a:t>
            </a:fld>
            <a:endParaRPr lang="en-US" dirty="0"/>
          </a:p>
        </p:txBody>
      </p:sp>
      <p:sp>
        <p:nvSpPr>
          <p:cNvPr id="5" name="Content Placeholder 4">
            <a:extLst>
              <a:ext uri="{FF2B5EF4-FFF2-40B4-BE49-F238E27FC236}">
                <a16:creationId xmlns:a16="http://schemas.microsoft.com/office/drawing/2014/main" id="{E2369BC5-3392-8133-5575-773406E2F90D}"/>
              </a:ext>
            </a:extLst>
          </p:cNvPr>
          <p:cNvSpPr>
            <a:spLocks noGrp="1"/>
          </p:cNvSpPr>
          <p:nvPr>
            <p:ph sz="quarter" idx="1"/>
          </p:nvPr>
        </p:nvSpPr>
        <p:spPr/>
        <p:txBody>
          <a:bodyPr>
            <a:normAutofit fontScale="92500"/>
          </a:bodyPr>
          <a:lstStyle/>
          <a:p>
            <a:r>
              <a:rPr lang="en-US" sz="3200" dirty="0">
                <a:latin typeface="Times New Roman" panose="02020603050405020304" pitchFamily="18" charset="0"/>
                <a:cs typeface="Times New Roman" panose="02020603050405020304" pitchFamily="18" charset="0"/>
              </a:rPr>
              <a:t>A comprehensive guide to the 2021, 2023, and 2024 E/M revisions</a:t>
            </a:r>
          </a:p>
          <a:p>
            <a:r>
              <a:rPr lang="en-US" sz="3200" dirty="0">
                <a:latin typeface="Times New Roman" panose="02020603050405020304" pitchFamily="18" charset="0"/>
                <a:cs typeface="Times New Roman" panose="02020603050405020304" pitchFamily="18" charset="0"/>
              </a:rPr>
              <a:t>in evaluation and management services, with detailed instructions on coding and documentation requirements for outpatient and inpatient evaluation and management services.</a:t>
            </a:r>
          </a:p>
          <a:p>
            <a:endParaRPr lang="en-US" sz="800" dirty="0"/>
          </a:p>
          <a:p>
            <a:endParaRPr lang="en-US" sz="800" dirty="0"/>
          </a:p>
          <a:p>
            <a:endParaRPr lang="en-US" sz="800" dirty="0"/>
          </a:p>
          <a:p>
            <a:endParaRPr lang="en-US" sz="800" dirty="0"/>
          </a:p>
          <a:p>
            <a:endParaRPr lang="en-US" sz="800" dirty="0"/>
          </a:p>
          <a:p>
            <a:endParaRPr lang="en-US" sz="800" dirty="0"/>
          </a:p>
          <a:p>
            <a:pPr lvl="0">
              <a:buClr>
                <a:srgbClr val="638BAD"/>
              </a:buClr>
            </a:pPr>
            <a:endParaRPr lang="en-US" sz="1400" i="0" dirty="0">
              <a:solidFill>
                <a:srgbClr val="000000"/>
              </a:solidFill>
              <a:effectLst/>
              <a:latin typeface="Times New Roman" panose="02020603050405020304" pitchFamily="18" charset="0"/>
              <a:cs typeface="Times New Roman" panose="02020603050405020304" pitchFamily="18" charset="0"/>
            </a:endParaRPr>
          </a:p>
          <a:p>
            <a:pPr lvl="0">
              <a:buClr>
                <a:srgbClr val="638BAD"/>
              </a:buClr>
            </a:pPr>
            <a:endParaRPr lang="en-US" sz="1400" dirty="0">
              <a:solidFill>
                <a:srgbClr val="000000"/>
              </a:solidFill>
              <a:latin typeface="Times New Roman" panose="02020603050405020304" pitchFamily="18" charset="0"/>
              <a:cs typeface="Times New Roman" panose="02020603050405020304" pitchFamily="18" charset="0"/>
            </a:endParaRPr>
          </a:p>
          <a:p>
            <a:pPr lvl="0">
              <a:buClr>
                <a:srgbClr val="638BAD"/>
              </a:buClr>
            </a:pPr>
            <a:r>
              <a:rPr lang="en-US" sz="1400" i="0" dirty="0">
                <a:solidFill>
                  <a:srgbClr val="000000"/>
                </a:solidFill>
                <a:effectLst/>
                <a:latin typeface="Times New Roman" panose="02020603050405020304" pitchFamily="18" charset="0"/>
                <a:cs typeface="Times New Roman" panose="02020603050405020304" pitchFamily="18" charset="0"/>
              </a:rPr>
              <a:t>Please note that the content provided herein is informational only, and should NOT be considered legal, professional, business, practice, insurance, or other advice. Consult CPT instructions and individual payer rules for variations. This information is subject to change and should be verified from time to time. </a:t>
            </a:r>
            <a:endParaRPr lang="en-US" altLang="en-US" sz="1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18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pPr lvl="0">
              <a:buClr>
                <a:srgbClr val="638BAD"/>
              </a:buClr>
            </a:pPr>
            <a:r>
              <a:rPr lang="en-US" sz="3200" dirty="0">
                <a:latin typeface="Times New Roman" panose="02020603050405020304" pitchFamily="18" charset="0"/>
                <a:cs typeface="Times New Roman" panose="02020603050405020304" pitchFamily="18" charset="0"/>
              </a:rPr>
              <a:t>Time - Documentation and Code Selection</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10</a:t>
            </a:fld>
            <a:endParaRPr lang="en-US" dirty="0"/>
          </a:p>
        </p:txBody>
      </p:sp>
      <p:sp>
        <p:nvSpPr>
          <p:cNvPr id="5" name="Content Placeholder 4">
            <a:extLst>
              <a:ext uri="{FF2B5EF4-FFF2-40B4-BE49-F238E27FC236}">
                <a16:creationId xmlns:a16="http://schemas.microsoft.com/office/drawing/2014/main" id="{E5E8B8D0-6D52-47E5-9CA8-F39264D066DA}"/>
              </a:ext>
            </a:extLst>
          </p:cNvPr>
          <p:cNvSpPr>
            <a:spLocks noGrp="1"/>
          </p:cNvSpPr>
          <p:nvPr>
            <p:ph sz="quarter" idx="1"/>
          </p:nvPr>
        </p:nvSpPr>
        <p:spPr>
          <a:xfrm>
            <a:off x="816864" y="1600200"/>
            <a:ext cx="10871200" cy="5029200"/>
          </a:xfrm>
        </p:spPr>
        <p:txBody>
          <a:bodyPr>
            <a:normAutofit lnSpcReduction="10000"/>
          </a:bodyPr>
          <a:lstStyle/>
          <a:p>
            <a:pPr marL="0" marR="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Physician and other qualified health care professional (QHP) time includes the following activities (only the reporting clinician’s time can be counted).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preparing to see the patient (review of tests, etc.)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obtaining and/or reviewing separately obtained history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performing a medically appropriate examination and/or evaluation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counseling and educating the patient/family/caregiver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ordering medications, tests, or procedures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referring and communicating with other health care professionals (when not separately reported)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documenting clinical information in the electronic or other health record</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independently interpreting results (not separately reported) and communicating results to the  patient/family/caregiver </a:t>
            </a:r>
          </a:p>
          <a:p>
            <a:pPr marL="45720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care coordination (not separately reported)</a:t>
            </a:r>
          </a:p>
          <a:p>
            <a:pPr lvl="0">
              <a:buClr>
                <a:srgbClr val="638BAD"/>
              </a:buCl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5535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pPr lvl="0">
              <a:buClr>
                <a:srgbClr val="638BAD"/>
              </a:buClr>
            </a:pPr>
            <a:r>
              <a:rPr lang="en-US" sz="3200" dirty="0">
                <a:latin typeface="Times New Roman" panose="02020603050405020304" pitchFamily="18" charset="0"/>
                <a:cs typeface="Times New Roman" panose="02020603050405020304" pitchFamily="18" charset="0"/>
              </a:rPr>
              <a:t>Time - Documentation and Code Selection (cont.)</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11</a:t>
            </a:fld>
            <a:endParaRPr lang="en-US" dirty="0"/>
          </a:p>
        </p:txBody>
      </p:sp>
      <p:sp>
        <p:nvSpPr>
          <p:cNvPr id="6" name="Content Placeholder 5">
            <a:extLst>
              <a:ext uri="{FF2B5EF4-FFF2-40B4-BE49-F238E27FC236}">
                <a16:creationId xmlns:a16="http://schemas.microsoft.com/office/drawing/2014/main" id="{0E6B5F36-5451-49C0-B0FA-055DCA0A80F7}"/>
              </a:ext>
            </a:extLst>
          </p:cNvPr>
          <p:cNvSpPr>
            <a:spLocks noGrp="1"/>
          </p:cNvSpPr>
          <p:nvPr>
            <p:ph sz="quarter" idx="1"/>
          </p:nvPr>
        </p:nvSpPr>
        <p:spPr>
          <a:xfrm>
            <a:off x="816864" y="1600199"/>
            <a:ext cx="10871200" cy="4943213"/>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Document and count the following:</a:t>
            </a:r>
          </a:p>
          <a:p>
            <a:pPr lvl="1">
              <a:buClrTx/>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Include both face to face and non face to face time on the date of the encounter only.</a:t>
            </a:r>
          </a:p>
          <a:p>
            <a:pPr lvl="1">
              <a:buClrTx/>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Include only the reporting clinician’s time. </a:t>
            </a:r>
            <a:r>
              <a:rPr lang="en-US" b="0" i="0" u="none" strike="noStrike" baseline="0" dirty="0">
                <a:solidFill>
                  <a:srgbClr val="000000"/>
                </a:solidFill>
                <a:latin typeface="Times New Roman" panose="02020603050405020304" pitchFamily="18" charset="0"/>
                <a:cs typeface="Times New Roman" panose="02020603050405020304" pitchFamily="18" charset="0"/>
              </a:rPr>
              <a:t>Do not include time spent by clinical staff.</a:t>
            </a:r>
            <a:endParaRPr lang="en-US" b="0" i="0" u="none" strike="noStrike" baseline="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Document assessment and plan.</a:t>
            </a:r>
          </a:p>
          <a:p>
            <a:pPr lvl="1">
              <a:buClrTx/>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Document actual time spent precisely. Do not document a time range.</a:t>
            </a:r>
          </a:p>
          <a:p>
            <a:pPr lvl="1">
              <a:buClrTx/>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Document start and stop times if necessary.</a:t>
            </a:r>
          </a:p>
          <a:p>
            <a:pPr lvl="1">
              <a:buClrTx/>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Do not document time for services billed separately. </a:t>
            </a:r>
          </a:p>
          <a:p>
            <a:pPr lvl="1">
              <a:buClrTx/>
              <a:buFont typeface="Wingdings" panose="05000000000000000000" pitchFamily="2" charset="2"/>
              <a:buChar char="§"/>
            </a:pPr>
            <a:r>
              <a:rPr lang="en-US" b="0" i="0" u="none" strike="noStrike" baseline="0" dirty="0">
                <a:solidFill>
                  <a:srgbClr val="000000"/>
                </a:solidFill>
                <a:latin typeface="Times New Roman" panose="02020603050405020304" pitchFamily="18" charset="0"/>
                <a:cs typeface="Times New Roman" panose="02020603050405020304" pitchFamily="18" charset="0"/>
              </a:rPr>
              <a:t>Only distinct time should be summed for shared or split visits (i.e., when two or more individuals jointly meet with or discuss the patient, only the time of one individual should be counted)</a:t>
            </a:r>
            <a:endParaRPr lang="en-US" b="0" i="0" u="none" strike="noStrike" baseline="0" dirty="0">
              <a:latin typeface="Times New Roman" panose="02020603050405020304" pitchFamily="18" charset="0"/>
              <a:cs typeface="Times New Roman" panose="02020603050405020304" pitchFamily="18" charset="0"/>
            </a:endParaRPr>
          </a:p>
          <a:p>
            <a:pPr marL="365760" lvl="1" indent="0">
              <a:buNone/>
            </a:pPr>
            <a:endParaRPr lang="en-US" sz="2800" b="0" i="0" u="none" strike="noStrike" baseline="0" dirty="0">
              <a:latin typeface="Times New Roman" panose="02020603050405020304" pitchFamily="18" charset="0"/>
              <a:cs typeface="Times New Roman" panose="02020603050405020304" pitchFamily="18" charset="0"/>
            </a:endParaRPr>
          </a:p>
          <a:p>
            <a:pPr marR="0" lvl="1" algn="l"/>
            <a:endParaRPr lang="en-US" sz="1600" b="0" i="0" u="none" strike="noStrike" baseline="0" dirty="0">
              <a:solidFill>
                <a:srgbClr val="000000"/>
              </a:solidFill>
              <a:latin typeface="Arial" panose="020B0604020202020204" pitchFamily="34" charset="0"/>
            </a:endParaRPr>
          </a:p>
          <a:p>
            <a:pPr marR="0" lvl="1" algn="l"/>
            <a:endParaRPr lang="en-US" sz="16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182821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D80-F229-41C0-8452-FC20B4C2E750}"/>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Time - Documentation and Code Selection (cont.)</a:t>
            </a:r>
            <a:endParaRPr lang="en-US" sz="3200" dirty="0"/>
          </a:p>
        </p:txBody>
      </p:sp>
      <p:sp>
        <p:nvSpPr>
          <p:cNvPr id="4" name="Slide Number Placeholder 3">
            <a:extLst>
              <a:ext uri="{FF2B5EF4-FFF2-40B4-BE49-F238E27FC236}">
                <a16:creationId xmlns:a16="http://schemas.microsoft.com/office/drawing/2014/main" id="{2CFFAF5E-6B9C-5CF0-D1DC-96E4D110C5A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12</a:t>
            </a:fld>
            <a:endParaRPr lang="en-US" dirty="0"/>
          </a:p>
        </p:txBody>
      </p:sp>
      <p:sp>
        <p:nvSpPr>
          <p:cNvPr id="11" name="Content Placeholder 10">
            <a:extLst>
              <a:ext uri="{FF2B5EF4-FFF2-40B4-BE49-F238E27FC236}">
                <a16:creationId xmlns:a16="http://schemas.microsoft.com/office/drawing/2014/main" id="{F02A43A0-86E2-B745-CEDA-A53F7CEF0EDE}"/>
              </a:ext>
            </a:extLst>
          </p:cNvPr>
          <p:cNvSpPr>
            <a:spLocks noGrp="1"/>
          </p:cNvSpPr>
          <p:nvPr>
            <p:ph sz="quarter" idx="1"/>
          </p:nvPr>
        </p:nvSpPr>
        <p:spPr/>
        <p:txBody>
          <a:bodyPr/>
          <a:lstStyle/>
          <a:p>
            <a:endParaRPr lang="en-US" sz="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Time thresholds for office visits:</a:t>
            </a:r>
          </a:p>
          <a:p>
            <a:endParaRPr lang="en-US" dirty="0"/>
          </a:p>
        </p:txBody>
      </p:sp>
      <p:pic>
        <p:nvPicPr>
          <p:cNvPr id="5" name="Picture 4">
            <a:extLst>
              <a:ext uri="{FF2B5EF4-FFF2-40B4-BE49-F238E27FC236}">
                <a16:creationId xmlns:a16="http://schemas.microsoft.com/office/drawing/2014/main" id="{D4E503B8-3DD0-09A6-4961-FD122ACA2843}"/>
              </a:ext>
            </a:extLst>
          </p:cNvPr>
          <p:cNvPicPr>
            <a:picLocks noChangeAspect="1"/>
          </p:cNvPicPr>
          <p:nvPr/>
        </p:nvPicPr>
        <p:blipFill>
          <a:blip r:embed="rId2"/>
          <a:stretch>
            <a:fillRect/>
          </a:stretch>
        </p:blipFill>
        <p:spPr>
          <a:xfrm>
            <a:off x="2108948" y="2750534"/>
            <a:ext cx="7563906" cy="2057687"/>
          </a:xfrm>
          <a:prstGeom prst="rect">
            <a:avLst/>
          </a:prstGeom>
        </p:spPr>
      </p:pic>
    </p:spTree>
    <p:extLst>
      <p:ext uri="{BB962C8B-B14F-4D97-AF65-F5344CB8AC3E}">
        <p14:creationId xmlns:p14="http://schemas.microsoft.com/office/powerpoint/2010/main" val="613472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a:xfrm>
            <a:off x="343949" y="228600"/>
            <a:ext cx="11344115" cy="990600"/>
          </a:xfrm>
        </p:spPr>
        <p:txBody>
          <a:bodyPr>
            <a:normAutofit/>
          </a:bodyPr>
          <a:lstStyle/>
          <a:p>
            <a:pPr lvl="0">
              <a:buClr>
                <a:srgbClr val="638BAD"/>
              </a:buClr>
            </a:pPr>
            <a:r>
              <a:rPr lang="en-US" sz="2600" dirty="0">
                <a:latin typeface="Times New Roman" panose="02020603050405020304" pitchFamily="18" charset="0"/>
                <a:cs typeface="Times New Roman" panose="02020603050405020304" pitchFamily="18" charset="0"/>
              </a:rPr>
              <a:t>Medical Decision Making - Documentation and Code Selection</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13</a:t>
            </a:fld>
            <a:endParaRPr lang="en-US" dirty="0"/>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43949" y="1600200"/>
            <a:ext cx="11344115" cy="5013132"/>
          </a:xfrm>
        </p:spPr>
        <p:txBody>
          <a:bodyPr>
            <a:noAutofit/>
          </a:bodyPr>
          <a:lstStyle/>
          <a:p>
            <a:r>
              <a:rPr lang="en-US" sz="2000" dirty="0">
                <a:latin typeface="Times New Roman" panose="02020603050405020304" pitchFamily="18" charset="0"/>
                <a:cs typeface="Times New Roman" panose="02020603050405020304" pitchFamily="18" charset="0"/>
              </a:rPr>
              <a:t>The second option for selecting a level of E/M service is MDM. MDM includes establishing diagnoses, assessing the status of a condition, and/or selecting a management. Within each category or subcategory of E/M service based on MDM or time, there are three to five levels of E/M services available for reporting purposes. Levels of E/M services are not interchangeable among the different categories or subcategories of service. Examples in the following tables may be more or less applicable to specific care settings.</a:t>
            </a:r>
          </a:p>
          <a:p>
            <a:r>
              <a:rPr lang="en-US" sz="2000" dirty="0">
                <a:latin typeface="Times New Roman" panose="02020603050405020304" pitchFamily="18" charset="0"/>
                <a:cs typeface="Times New Roman" panose="02020603050405020304" pitchFamily="18" charset="0"/>
              </a:rPr>
              <a:t>MDM in the office and other outpatient services code set is defined by: </a:t>
            </a:r>
          </a:p>
          <a:p>
            <a:pPr marL="982980" lvl="1" indent="-342900">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4 levels of MDM - straightforward, low, moderate, and high.</a:t>
            </a:r>
          </a:p>
          <a:p>
            <a:pPr marL="982980" lvl="1" indent="-342900">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3 elements of MDM:</a:t>
            </a:r>
          </a:p>
          <a:p>
            <a:pPr marL="1257300" lvl="2" indent="-342900">
              <a:buClrTx/>
              <a:buFont typeface="Courier New" panose="02070309020205020404" pitchFamily="49" charset="0"/>
              <a:buChar char="o"/>
            </a:pPr>
            <a:r>
              <a:rPr lang="en-US" sz="1700" dirty="0">
                <a:latin typeface="Times New Roman" panose="02020603050405020304" pitchFamily="18" charset="0"/>
                <a:cs typeface="Times New Roman" panose="02020603050405020304" pitchFamily="18" charset="0"/>
              </a:rPr>
              <a:t>number and complexity of problem(s) that are addressed during the encounter</a:t>
            </a:r>
          </a:p>
          <a:p>
            <a:pPr marL="1257300" lvl="2" indent="-342900">
              <a:buClrTx/>
              <a:buFont typeface="Courier New" panose="02070309020205020404" pitchFamily="49" charset="0"/>
              <a:buChar char="o"/>
            </a:pPr>
            <a:r>
              <a:rPr lang="en-US" sz="1700" dirty="0">
                <a:latin typeface="Times New Roman" panose="02020603050405020304" pitchFamily="18" charset="0"/>
                <a:cs typeface="Times New Roman" panose="02020603050405020304" pitchFamily="18" charset="0"/>
              </a:rPr>
              <a:t>amount and/or complexity of data to be reviewed and analyzed</a:t>
            </a:r>
          </a:p>
          <a:p>
            <a:pPr marL="1257300" lvl="2" indent="-342900">
              <a:buClrTx/>
              <a:buFont typeface="Courier New" panose="02070309020205020404" pitchFamily="49" charset="0"/>
              <a:buChar char="o"/>
            </a:pPr>
            <a:r>
              <a:rPr lang="en-US" sz="1700" dirty="0">
                <a:latin typeface="Times New Roman" panose="02020603050405020304" pitchFamily="18" charset="0"/>
                <a:cs typeface="Times New Roman" panose="02020603050405020304" pitchFamily="18" charset="0"/>
              </a:rPr>
              <a:t>risk of complications, morbidity, and/or mortality of patient management decisions made at the visit</a:t>
            </a:r>
          </a:p>
          <a:p>
            <a:r>
              <a:rPr lang="en-US" sz="2000" dirty="0">
                <a:latin typeface="Times New Roman" panose="02020603050405020304" pitchFamily="18" charset="0"/>
                <a:cs typeface="Times New Roman" panose="02020603050405020304" pitchFamily="18" charset="0"/>
              </a:rPr>
              <a:t>The extent of history and physical examination is no longer an element in selection of codes 99202-99215. It is to be documented as medically necessary/appropriate. </a:t>
            </a:r>
          </a:p>
          <a:p>
            <a:pPr marL="45720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99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a:xfrm>
            <a:off x="226503" y="228600"/>
            <a:ext cx="11461561" cy="990600"/>
          </a:xfrm>
        </p:spPr>
        <p:txBody>
          <a:bodyPr>
            <a:normAutofit/>
          </a:bodyPr>
          <a:lstStyle/>
          <a:p>
            <a:pPr lvl="0">
              <a:buClr>
                <a:srgbClr val="638BAD"/>
              </a:buClr>
            </a:pPr>
            <a:r>
              <a:rPr lang="en-US" sz="2400" dirty="0">
                <a:latin typeface="Times New Roman" panose="02020603050405020304" pitchFamily="18" charset="0"/>
                <a:cs typeface="Times New Roman" panose="02020603050405020304" pitchFamily="18" charset="0"/>
              </a:rPr>
              <a:t>Medical Decision Making – 3 Elements</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14</a:t>
            </a:fld>
            <a:endParaRPr lang="en-US" dirty="0"/>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55600" y="1560547"/>
            <a:ext cx="11344115" cy="5013132"/>
          </a:xfrm>
        </p:spPr>
        <p:txBody>
          <a:bodyPr>
            <a:noAutofit/>
          </a:bodyPr>
          <a:lstStyle/>
          <a:p>
            <a:pPr marL="0" marR="0">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 elements of </a:t>
            </a:r>
            <a:r>
              <a:rPr lang="en-US" sz="2000" dirty="0">
                <a:latin typeface="Times New Roman" panose="02020603050405020304" pitchFamily="18" charset="0"/>
                <a:cs typeface="Times New Roman" panose="02020603050405020304" pitchFamily="18" charset="0"/>
              </a:rPr>
              <a:t>MDM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1.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The number and complexity of problem(s)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that are addressed during the encounter. </a:t>
            </a:r>
          </a:p>
          <a:p>
            <a:pPr marL="457200" marR="0">
              <a:lnSpc>
                <a:spcPct val="107000"/>
              </a:lnSpc>
              <a:spcBef>
                <a:spcPts val="0"/>
              </a:spcBef>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2.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The amount and/or complexity of data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to be reviewed and analyzed including medical records, tests, and/or other information that must be obtained, ordered, reviewed, and analyzed for the encounter. This includes information obtained from multiple sources or interprofessional communications and interpretation of tests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that are not separately reported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Ordering a test is included in the category of test result(s) and the review of the test result is part of the encounter and not a subsequent encounter. Data is divided into three categories: </a:t>
            </a:r>
          </a:p>
          <a:p>
            <a:pPr marL="982980" lvl="1" indent="-342900">
              <a:lnSpc>
                <a:spcPct val="107000"/>
              </a:lnSpc>
              <a:spcBef>
                <a:spcPts val="0"/>
              </a:spcBef>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Tests, documents, orders, or independent historian(s). (Each unique test, order or document is counted to meet a threshold number) </a:t>
            </a:r>
          </a:p>
          <a:p>
            <a:pPr marL="982980" lvl="1" indent="-342900">
              <a:lnSpc>
                <a:spcPct val="107000"/>
              </a:lnSpc>
              <a:spcBef>
                <a:spcPts val="0"/>
              </a:spcBef>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Independent interpretation of tests. </a:t>
            </a:r>
          </a:p>
          <a:p>
            <a:pPr marL="982980" lvl="1" indent="-342900">
              <a:lnSpc>
                <a:spcPct val="107000"/>
              </a:lnSpc>
              <a:spcBef>
                <a:spcPts val="0"/>
              </a:spcBef>
              <a:spcAft>
                <a:spcPts val="80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Discussion of management or test interpretation with external physician or other qualified healthcare professional or appropriate source </a:t>
            </a:r>
          </a:p>
          <a:p>
            <a:pPr marL="457200" marR="0">
              <a:lnSpc>
                <a:spcPct val="107000"/>
              </a:lnSpc>
              <a:spcBef>
                <a:spcPts val="0"/>
              </a:spcBef>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3.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The risk (4 levels)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of complications, morbidity, and/or mortality of patient management decisions made at the visit, associated with the patient’s problem(s), the diagnostic procedure(s), treatment (s). This includes the possible management options selected and those considered, but not selected, after shared </a:t>
            </a:r>
            <a:r>
              <a:rPr lang="en-US" sz="1600" dirty="0">
                <a:latin typeface="Times New Roman" panose="02020603050405020304" pitchFamily="18" charset="0"/>
                <a:cs typeface="Times New Roman" panose="02020603050405020304" pitchFamily="18" charset="0"/>
              </a:rPr>
              <a:t>MDM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with the patient and/or family. For example, a decision about hospitalization includes consideration of alternative levels of care. There are 4 levels of risk.</a:t>
            </a:r>
          </a:p>
          <a:p>
            <a:pPr marL="0" marR="0">
              <a:lnSpc>
                <a:spcPct val="107000"/>
              </a:lnSpc>
              <a:spcBef>
                <a:spcPts val="0"/>
              </a:spcBef>
              <a:spcAft>
                <a:spcPts val="800"/>
              </a:spcAft>
            </a:pPr>
            <a:r>
              <a:rPr lang="en-US" sz="1600" b="1" dirty="0">
                <a:latin typeface="Times New Roman" panose="02020603050405020304" pitchFamily="18" charset="0"/>
                <a:cs typeface="Times New Roman" panose="02020603050405020304" pitchFamily="18" charset="0"/>
              </a:rPr>
              <a:t>To qualify for a particular level of MDM, two of the three elements for that level of decision making must be met or exceeded.</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55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A7F4-14BE-44E4-B147-E2CA45F68796}"/>
              </a:ext>
            </a:extLst>
          </p:cNvPr>
          <p:cNvSpPr>
            <a:spLocks noGrp="1"/>
          </p:cNvSpPr>
          <p:nvPr>
            <p:ph type="title"/>
          </p:nvPr>
        </p:nvSpPr>
        <p:spPr>
          <a:xfrm>
            <a:off x="243281" y="228600"/>
            <a:ext cx="11444783" cy="990600"/>
          </a:xfrm>
        </p:spPr>
        <p:txBody>
          <a:bodyPr>
            <a:normAutofit/>
          </a:bodyPr>
          <a:lstStyle/>
          <a:p>
            <a:r>
              <a:rPr lang="en-US" sz="2800" dirty="0">
                <a:latin typeface="Times New Roman" panose="02020603050405020304" pitchFamily="18" charset="0"/>
                <a:cs typeface="Times New Roman" panose="02020603050405020304" pitchFamily="18" charset="0"/>
              </a:rPr>
              <a:t>MDM: Element 1 - </a:t>
            </a:r>
            <a:r>
              <a:rPr lang="en-US" sz="2400" dirty="0">
                <a:latin typeface="Times New Roman" panose="02020603050405020304" pitchFamily="18" charset="0"/>
                <a:cs typeface="Times New Roman" panose="02020603050405020304" pitchFamily="18" charset="0"/>
              </a:rPr>
              <a:t>Number and Complexity of Problems Addressed</a:t>
            </a:r>
          </a:p>
        </p:txBody>
      </p:sp>
      <p:sp>
        <p:nvSpPr>
          <p:cNvPr id="4" name="Slide Number Placeholder 3">
            <a:extLst>
              <a:ext uri="{FF2B5EF4-FFF2-40B4-BE49-F238E27FC236}">
                <a16:creationId xmlns:a16="http://schemas.microsoft.com/office/drawing/2014/main" id="{AA916C09-E32E-4C90-AE13-3C4240F1241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15</a:t>
            </a:fld>
            <a:endParaRPr lang="en-US" dirty="0"/>
          </a:p>
        </p:txBody>
      </p:sp>
      <p:pic>
        <p:nvPicPr>
          <p:cNvPr id="9" name="Content Placeholder 8">
            <a:extLst>
              <a:ext uri="{FF2B5EF4-FFF2-40B4-BE49-F238E27FC236}">
                <a16:creationId xmlns:a16="http://schemas.microsoft.com/office/drawing/2014/main" id="{8B2D5AD9-4C68-4A12-A17D-B2FBF8A890DA}"/>
              </a:ext>
            </a:extLst>
          </p:cNvPr>
          <p:cNvPicPr>
            <a:picLocks noGrp="1" noChangeAspect="1"/>
          </p:cNvPicPr>
          <p:nvPr>
            <p:ph sz="quarter" idx="1"/>
          </p:nvPr>
        </p:nvPicPr>
        <p:blipFill>
          <a:blip r:embed="rId2"/>
          <a:stretch>
            <a:fillRect/>
          </a:stretch>
        </p:blipFill>
        <p:spPr>
          <a:xfrm>
            <a:off x="3128527" y="1728491"/>
            <a:ext cx="6249272" cy="4239217"/>
          </a:xfrm>
        </p:spPr>
      </p:pic>
    </p:spTree>
    <p:extLst>
      <p:ext uri="{BB962C8B-B14F-4D97-AF65-F5344CB8AC3E}">
        <p14:creationId xmlns:p14="http://schemas.microsoft.com/office/powerpoint/2010/main" val="31388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a:xfrm>
            <a:off x="142613" y="228600"/>
            <a:ext cx="11545451" cy="990600"/>
          </a:xfrm>
        </p:spPr>
        <p:txBody>
          <a:bodyPr>
            <a:normAutofit/>
          </a:bodyPr>
          <a:lstStyle/>
          <a:p>
            <a:pPr lvl="0">
              <a:buClr>
                <a:srgbClr val="638BAD"/>
              </a:buClr>
            </a:pPr>
            <a:r>
              <a:rPr lang="en-US" sz="2200" dirty="0">
                <a:latin typeface="Times New Roman" panose="02020603050405020304" pitchFamily="18" charset="0"/>
                <a:cs typeface="Times New Roman" panose="02020603050405020304" pitchFamily="18" charset="0"/>
              </a:rPr>
              <a:t>MDM: Element 2 - Amount and/or Complexity of Data to be Reviewed/Analyzed</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16</a:t>
            </a:fld>
            <a:endParaRPr lang="en-US" dirty="0"/>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43949" y="1600200"/>
            <a:ext cx="11344115" cy="5186494"/>
          </a:xfrm>
        </p:spPr>
        <p:txBody>
          <a:bodyPr>
            <a:noAutofit/>
          </a:bodyPr>
          <a:lstStyle/>
          <a:p>
            <a:pPr>
              <a:lnSpc>
                <a:spcPct val="107000"/>
              </a:lnSpc>
              <a:spcBef>
                <a:spcPts val="0"/>
              </a:spcBef>
              <a:spcAft>
                <a:spcPts val="80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45471BB0-BA0F-48A0-BBFE-9F82BF39E504}"/>
              </a:ext>
            </a:extLst>
          </p:cNvPr>
          <p:cNvPicPr>
            <a:picLocks noChangeAspect="1"/>
          </p:cNvPicPr>
          <p:nvPr/>
        </p:nvPicPr>
        <p:blipFill>
          <a:blip r:embed="rId2"/>
          <a:stretch>
            <a:fillRect/>
          </a:stretch>
        </p:blipFill>
        <p:spPr>
          <a:xfrm>
            <a:off x="1850429" y="1540007"/>
            <a:ext cx="8331154" cy="5306880"/>
          </a:xfrm>
          <a:prstGeom prst="rect">
            <a:avLst/>
          </a:prstGeom>
        </p:spPr>
      </p:pic>
    </p:spTree>
    <p:extLst>
      <p:ext uri="{BB962C8B-B14F-4D97-AF65-F5344CB8AC3E}">
        <p14:creationId xmlns:p14="http://schemas.microsoft.com/office/powerpoint/2010/main" val="408378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a:xfrm>
            <a:off x="125835" y="228600"/>
            <a:ext cx="11562229" cy="990600"/>
          </a:xfrm>
        </p:spPr>
        <p:txBody>
          <a:bodyPr>
            <a:normAutofit/>
          </a:bodyPr>
          <a:lstStyle/>
          <a:p>
            <a:pPr lvl="0">
              <a:buClr>
                <a:srgbClr val="638BAD"/>
              </a:buClr>
            </a:pPr>
            <a:r>
              <a:rPr lang="en-US" sz="2800" dirty="0">
                <a:latin typeface="Times New Roman" panose="02020603050405020304" pitchFamily="18" charset="0"/>
                <a:cs typeface="Times New Roman" panose="02020603050405020304" pitchFamily="18" charset="0"/>
              </a:rPr>
              <a:t>MDM: Element 2 (cont.)</a:t>
            </a:r>
            <a:endParaRPr lang="en-US" sz="20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17</a:t>
            </a:fld>
            <a:endParaRPr lang="en-US" dirty="0"/>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43949" y="1516698"/>
            <a:ext cx="11344115" cy="5186494"/>
          </a:xfrm>
        </p:spPr>
        <p:txBody>
          <a:bodyPr>
            <a:noAutofit/>
          </a:bodyPr>
          <a:lstStyle/>
          <a:p>
            <a:pPr marR="0" algn="l"/>
            <a:r>
              <a:rPr lang="en-US" sz="2800" b="0" i="0" u="none" strike="noStrike" baseline="0" dirty="0">
                <a:solidFill>
                  <a:srgbClr val="000000"/>
                </a:solidFill>
                <a:latin typeface="Times New Roman" panose="02020603050405020304" pitchFamily="18" charset="0"/>
                <a:cs typeface="Times New Roman" panose="02020603050405020304" pitchFamily="18" charset="0"/>
              </a:rPr>
              <a:t>A note </a:t>
            </a:r>
            <a:r>
              <a:rPr lang="en-US" sz="2800">
                <a:solidFill>
                  <a:srgbClr val="000000"/>
                </a:solidFill>
                <a:latin typeface="Times New Roman" panose="02020603050405020304" pitchFamily="18" charset="0"/>
                <a:cs typeface="Times New Roman" panose="02020603050405020304" pitchFamily="18" charset="0"/>
              </a:rPr>
              <a:t>on C</a:t>
            </a:r>
            <a:r>
              <a:rPr lang="en-US" sz="2800" b="0" i="0" u="none" strike="noStrike" baseline="0">
                <a:solidFill>
                  <a:srgbClr val="000000"/>
                </a:solidFill>
                <a:latin typeface="Times New Roman" panose="02020603050405020304" pitchFamily="18" charset="0"/>
                <a:cs typeface="Times New Roman" panose="02020603050405020304" pitchFamily="18" charset="0"/>
              </a:rPr>
              <a:t>ategory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1 –Tests:</a:t>
            </a:r>
          </a:p>
          <a:p>
            <a:pPr marR="0" algn="l"/>
            <a:r>
              <a:rPr lang="en-US" sz="2000" b="0" i="0" u="none" strike="noStrike" baseline="0" dirty="0">
                <a:solidFill>
                  <a:srgbClr val="000000"/>
                </a:solidFill>
                <a:latin typeface="Times New Roman" panose="02020603050405020304" pitchFamily="18" charset="0"/>
                <a:cs typeface="Times New Roman" panose="02020603050405020304" pitchFamily="18" charset="0"/>
              </a:rPr>
              <a:t>Per </a:t>
            </a:r>
            <a:r>
              <a:rPr lang="en-US" sz="2000" b="0" i="0" u="none" strike="noStrike" baseline="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AMA</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the actual performance, ordering, and/or interpretation of diagnostic tests/studies during a patient encounter are </a:t>
            </a:r>
            <a:r>
              <a:rPr lang="en-US" sz="2000" b="0" i="0" u="sng" strike="noStrike" baseline="0" dirty="0">
                <a:solidFill>
                  <a:srgbClr val="000000"/>
                </a:solidFill>
                <a:latin typeface="Times New Roman" panose="02020603050405020304" pitchFamily="18" charset="0"/>
                <a:cs typeface="Times New Roman" panose="02020603050405020304" pitchFamily="18" charset="0"/>
              </a:rPr>
              <a:t>not</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counted in determining the level of E/M service </a:t>
            </a:r>
            <a:r>
              <a:rPr lang="en-US" sz="2000" b="0" i="0" u="sng" strike="noStrike" baseline="0" dirty="0">
                <a:solidFill>
                  <a:srgbClr val="000000"/>
                </a:solidFill>
                <a:latin typeface="Times New Roman" panose="02020603050405020304" pitchFamily="18" charset="0"/>
                <a:cs typeface="Times New Roman" panose="02020603050405020304" pitchFamily="18" charset="0"/>
              </a:rPr>
              <a:t>when reported separately</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In other words, if you perform/interpret a test and bill for that test, it cannot be counted </a:t>
            </a:r>
            <a:r>
              <a:rPr lang="en-US" sz="2000" dirty="0">
                <a:solidFill>
                  <a:srgbClr val="000000"/>
                </a:solidFill>
                <a:latin typeface="Times New Roman" panose="02020603050405020304" pitchFamily="18" charset="0"/>
                <a:cs typeface="Times New Roman" panose="02020603050405020304" pitchFamily="18" charset="0"/>
              </a:rPr>
              <a:t>towards MDM. Further, you cannot count the review/interpretation of the test on a subsequent day when the ordering of the test was counted towards MDM on a prior visit. Per CPT, t</a:t>
            </a:r>
            <a:r>
              <a:rPr lang="en-US" sz="2000" b="0" dirty="0">
                <a:solidFill>
                  <a:srgbClr val="222222"/>
                </a:solidFill>
                <a:effectLst/>
                <a:latin typeface="Times New Roman" panose="02020603050405020304" pitchFamily="18" charset="0"/>
                <a:cs typeface="Times New Roman" panose="02020603050405020304" pitchFamily="18" charset="0"/>
              </a:rPr>
              <a:t>he actual performance and/or interpretation of diagnostic tests/studies during a patient encounter are not included in determining the levels of E/M services when reported separately.</a:t>
            </a:r>
            <a:endParaRPr lang="en-US" sz="1200" i="1" dirty="0">
              <a:solidFill>
                <a:srgbClr val="222222"/>
              </a:solidFill>
              <a:latin typeface="Open Sans" panose="020B0606030504020204" pitchFamily="34" charset="0"/>
              <a:cs typeface="Times New Roman" panose="02020603050405020304" pitchFamily="18" charset="0"/>
            </a:endParaRPr>
          </a:p>
          <a:p>
            <a:pPr marR="0" algn="l"/>
            <a:r>
              <a:rPr lang="en-US" sz="2000" dirty="0">
                <a:solidFill>
                  <a:srgbClr val="222222"/>
                </a:solidFill>
                <a:latin typeface="Times New Roman" panose="02020603050405020304" pitchFamily="18" charset="0"/>
                <a:cs typeface="Times New Roman" panose="02020603050405020304" pitchFamily="18" charset="0"/>
              </a:rPr>
              <a:t>I</a:t>
            </a:r>
            <a:r>
              <a:rPr lang="en-US" sz="2000" b="0" dirty="0">
                <a:solidFill>
                  <a:srgbClr val="222222"/>
                </a:solidFill>
                <a:effectLst/>
                <a:latin typeface="Times New Roman" panose="02020603050405020304" pitchFamily="18" charset="0"/>
                <a:cs typeface="Times New Roman" panose="02020603050405020304" pitchFamily="18" charset="0"/>
              </a:rPr>
              <a:t>t is assumed that the physician or other QHP would review the results of the test ordered; therefore, the physician or other QHP would not receive dual credit toward MDM for both ordering and reviewing the test. Ordering and reviewing a test are considered a single component for MDM on the date of the encounter, </a:t>
            </a:r>
            <a:r>
              <a:rPr lang="en-US" sz="2000" b="0" i="1" dirty="0">
                <a:solidFill>
                  <a:srgbClr val="222222"/>
                </a:solidFill>
                <a:effectLst/>
                <a:latin typeface="Times New Roman" panose="02020603050405020304" pitchFamily="18" charset="0"/>
                <a:cs typeface="Times New Roman" panose="02020603050405020304" pitchFamily="18" charset="0"/>
              </a:rPr>
              <a:t>even if ordering the test and subsequent review are performed on different days</a:t>
            </a:r>
            <a:r>
              <a:rPr lang="en-US" sz="2000" b="0" dirty="0">
                <a:solidFill>
                  <a:srgbClr val="222222"/>
                </a:solidFill>
                <a:effectLst/>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a:p>
            <a:pPr marR="0" algn="l"/>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84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a:xfrm>
            <a:off x="478172" y="228600"/>
            <a:ext cx="11209892" cy="990600"/>
          </a:xfrm>
        </p:spPr>
        <p:txBody>
          <a:bodyPr>
            <a:normAutofit/>
          </a:bodyPr>
          <a:lstStyle/>
          <a:p>
            <a:pPr lvl="0">
              <a:buClr>
                <a:srgbClr val="638BAD"/>
              </a:buClr>
            </a:pPr>
            <a:r>
              <a:rPr lang="en-US" sz="2400" dirty="0">
                <a:latin typeface="Times New Roman" panose="02020603050405020304" pitchFamily="18" charset="0"/>
                <a:cs typeface="Times New Roman" panose="02020603050405020304" pitchFamily="18" charset="0"/>
              </a:rPr>
              <a:t>MDM: Element 3 - </a:t>
            </a:r>
            <a:r>
              <a:rPr lang="en-US" sz="2000" dirty="0">
                <a:latin typeface="Times New Roman" panose="02020603050405020304" pitchFamily="18" charset="0"/>
                <a:cs typeface="Times New Roman" panose="02020603050405020304" pitchFamily="18" charset="0"/>
              </a:rPr>
              <a:t>Risk of complications </a:t>
            </a:r>
            <a:r>
              <a:rPr lang="en-US" sz="2000">
                <a:latin typeface="Times New Roman" panose="02020603050405020304" pitchFamily="18" charset="0"/>
                <a:cs typeface="Times New Roman" panose="02020603050405020304" pitchFamily="18" charset="0"/>
              </a:rPr>
              <a:t>and/or </a:t>
            </a:r>
            <a:r>
              <a:rPr lang="en-US" sz="2000" dirty="0">
                <a:latin typeface="Times New Roman" panose="02020603050405020304" pitchFamily="18" charset="0"/>
                <a:cs typeface="Times New Roman" panose="02020603050405020304" pitchFamily="18" charset="0"/>
              </a:rPr>
              <a:t>morbidity or mortality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patient management (diagnostic testing or treatment)</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18</a:t>
            </a:fld>
            <a:endParaRPr lang="en-US" dirty="0"/>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43949" y="1600199"/>
            <a:ext cx="11344115" cy="5178105"/>
          </a:xfrm>
        </p:spPr>
        <p:txBody>
          <a:bodyPr>
            <a:noAutofit/>
          </a:bodyPr>
          <a:lstStyle/>
          <a:p>
            <a:pPr>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F8F417B-25D2-41C0-8F5C-C956318A0ACE}"/>
              </a:ext>
            </a:extLst>
          </p:cNvPr>
          <p:cNvPicPr>
            <a:picLocks noChangeAspect="1"/>
          </p:cNvPicPr>
          <p:nvPr/>
        </p:nvPicPr>
        <p:blipFill>
          <a:blip r:embed="rId2"/>
          <a:stretch>
            <a:fillRect/>
          </a:stretch>
        </p:blipFill>
        <p:spPr>
          <a:xfrm>
            <a:off x="1283217" y="1621095"/>
            <a:ext cx="9599802" cy="5008305"/>
          </a:xfrm>
          <a:prstGeom prst="rect">
            <a:avLst/>
          </a:prstGeom>
        </p:spPr>
      </p:pic>
    </p:spTree>
    <p:extLst>
      <p:ext uri="{BB962C8B-B14F-4D97-AF65-F5344CB8AC3E}">
        <p14:creationId xmlns:p14="http://schemas.microsoft.com/office/powerpoint/2010/main" val="126362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a:xfrm>
            <a:off x="812801" y="143651"/>
            <a:ext cx="10871200" cy="990600"/>
          </a:xfrm>
        </p:spPr>
        <p:txBody>
          <a:bodyPr>
            <a:normAutofit/>
          </a:bodyPr>
          <a:lstStyle/>
          <a:p>
            <a:pPr lvl="0">
              <a:buClr>
                <a:srgbClr val="638BAD"/>
              </a:buClr>
            </a:pPr>
            <a:r>
              <a:rPr lang="en-US" sz="2400" dirty="0">
                <a:latin typeface="Times New Roman" panose="02020603050405020304" pitchFamily="18" charset="0"/>
                <a:cs typeface="Times New Roman" panose="02020603050405020304" pitchFamily="18" charset="0"/>
              </a:rPr>
              <a:t>MDM - Putting it all together…</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19</a:t>
            </a:fld>
            <a:endParaRPr lang="en-US" dirty="0"/>
          </a:p>
        </p:txBody>
      </p:sp>
      <p:pic>
        <p:nvPicPr>
          <p:cNvPr id="7" name="Picture 6">
            <a:extLst>
              <a:ext uri="{FF2B5EF4-FFF2-40B4-BE49-F238E27FC236}">
                <a16:creationId xmlns:a16="http://schemas.microsoft.com/office/drawing/2014/main" id="{8C6DDA0B-A464-D89B-4FC6-F612E9ED9C14}"/>
              </a:ext>
            </a:extLst>
          </p:cNvPr>
          <p:cNvPicPr>
            <a:picLocks noChangeAspect="1"/>
          </p:cNvPicPr>
          <p:nvPr/>
        </p:nvPicPr>
        <p:blipFill>
          <a:blip r:embed="rId2"/>
          <a:stretch>
            <a:fillRect/>
          </a:stretch>
        </p:blipFill>
        <p:spPr>
          <a:xfrm>
            <a:off x="812800" y="1640843"/>
            <a:ext cx="10492469" cy="5073506"/>
          </a:xfrm>
          <a:prstGeom prst="rect">
            <a:avLst/>
          </a:prstGeom>
        </p:spPr>
      </p:pic>
    </p:spTree>
    <p:extLst>
      <p:ext uri="{BB962C8B-B14F-4D97-AF65-F5344CB8AC3E}">
        <p14:creationId xmlns:p14="http://schemas.microsoft.com/office/powerpoint/2010/main" val="43136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2021, 2023, and 2024 E/M Revisions</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a:t>
            </a:fld>
            <a:endParaRPr lang="en-US" dirty="0"/>
          </a:p>
        </p:txBody>
      </p:sp>
      <p:sp>
        <p:nvSpPr>
          <p:cNvPr id="5" name="Content Placeholder 4">
            <a:extLst>
              <a:ext uri="{FF2B5EF4-FFF2-40B4-BE49-F238E27FC236}">
                <a16:creationId xmlns:a16="http://schemas.microsoft.com/office/drawing/2014/main" id="{E5E8B8D0-6D52-47E5-9CA8-F39264D066DA}"/>
              </a:ext>
            </a:extLst>
          </p:cNvPr>
          <p:cNvSpPr>
            <a:spLocks noGrp="1"/>
          </p:cNvSpPr>
          <p:nvPr>
            <p:ph sz="quarter" idx="1"/>
          </p:nvPr>
        </p:nvSpPr>
        <p:spPr>
          <a:xfrm>
            <a:off x="816864" y="1600200"/>
            <a:ext cx="10871200" cy="5029200"/>
          </a:xfrm>
        </p:spPr>
        <p:txBody>
          <a:bodyPr>
            <a:normAutofit fontScale="62500" lnSpcReduction="20000"/>
          </a:bodyPr>
          <a:lstStyle/>
          <a:p>
            <a:pPr>
              <a:buClr>
                <a:srgbClr val="638BAD"/>
              </a:buClr>
            </a:pPr>
            <a:r>
              <a:rPr lang="en-US" sz="2800" dirty="0">
                <a:latin typeface="Times New Roman" panose="02020603050405020304" pitchFamily="18" charset="0"/>
                <a:cs typeface="Times New Roman" panose="02020603050405020304" pitchFamily="18" charset="0"/>
              </a:rPr>
              <a:t>This guide outlines the many of the revisions to </a:t>
            </a:r>
            <a:r>
              <a:rPr lang="en-US" sz="2800" b="0" i="0" dirty="0">
                <a:effectLst/>
                <a:latin typeface="Times New Roman" panose="02020603050405020304" pitchFamily="18" charset="0"/>
                <a:cs typeface="Times New Roman" panose="02020603050405020304" pitchFamily="18" charset="0"/>
              </a:rPr>
              <a:t>evaluation and management (E/M) services </a:t>
            </a:r>
            <a:r>
              <a:rPr lang="en-US" sz="2800" dirty="0">
                <a:latin typeface="Times New Roman" panose="02020603050405020304" pitchFamily="18" charset="0"/>
                <a:cs typeface="Times New Roman" panose="02020603050405020304" pitchFamily="18" charset="0"/>
              </a:rPr>
              <a:t>and provides detailed information regarding the new E/M coding and documentation requirements.</a:t>
            </a:r>
          </a:p>
          <a:p>
            <a:pPr>
              <a:buClr>
                <a:srgbClr val="638BAD"/>
              </a:buClr>
            </a:pPr>
            <a:endParaRPr lang="en-US" sz="2800" b="0" i="0" dirty="0">
              <a:effectLst/>
              <a:latin typeface="Times New Roman" panose="02020603050405020304" pitchFamily="18" charset="0"/>
              <a:cs typeface="Times New Roman" panose="02020603050405020304" pitchFamily="18" charset="0"/>
            </a:endParaRPr>
          </a:p>
          <a:p>
            <a:pPr>
              <a:buClr>
                <a:srgbClr val="638BAD"/>
              </a:buClr>
            </a:pPr>
            <a:r>
              <a:rPr lang="en-US" sz="2800" b="0" i="0" dirty="0">
                <a:effectLst/>
                <a:latin typeface="Times New Roman" panose="02020603050405020304" pitchFamily="18" charset="0"/>
                <a:cs typeface="Times New Roman" panose="02020603050405020304" pitchFamily="18" charset="0"/>
              </a:rPr>
              <a:t>The largest overhaul to the coding and documentation requirements for E/M services was undertaken in 2021 (for office visit E/M codes) and 2023 (for other outpatient/inpatient E/M codes). These changes were designed to simplify code selection and allow physicians to spend less time documenting their work and more time caring for patients. R</a:t>
            </a:r>
            <a:r>
              <a:rPr lang="en-US" sz="2800" dirty="0">
                <a:latin typeface="Times New Roman" panose="02020603050405020304" pitchFamily="18" charset="0"/>
                <a:cs typeface="Times New Roman" panose="02020603050405020304" pitchFamily="18" charset="0"/>
              </a:rPr>
              <a:t>evisions were made to E/M code descriptions, service level elements, </a:t>
            </a:r>
            <a:r>
              <a:rPr lang="en-US" sz="2800" b="0" i="0" dirty="0">
                <a:effectLst/>
                <a:latin typeface="Times New Roman" panose="02020603050405020304" pitchFamily="18" charset="0"/>
                <a:cs typeface="Times New Roman" panose="02020603050405020304" pitchFamily="18" charset="0"/>
              </a:rPr>
              <a:t>time thresholds, </a:t>
            </a:r>
            <a:r>
              <a:rPr lang="en-US" sz="2800" dirty="0">
                <a:latin typeface="Times New Roman" panose="02020603050405020304" pitchFamily="18" charset="0"/>
                <a:cs typeface="Times New Roman" panose="02020603050405020304" pitchFamily="18" charset="0"/>
              </a:rPr>
              <a:t>and documentation requirements. </a:t>
            </a:r>
          </a:p>
          <a:p>
            <a:pPr>
              <a:buClr>
                <a:srgbClr val="638BAD"/>
              </a:buClr>
            </a:pPr>
            <a:endParaRPr lang="en-US" sz="1100" dirty="0">
              <a:latin typeface="Times New Roman" panose="02020603050405020304" pitchFamily="18" charset="0"/>
              <a:cs typeface="Times New Roman" panose="02020603050405020304" pitchFamily="18" charset="0"/>
            </a:endParaRPr>
          </a:p>
          <a:p>
            <a:pPr>
              <a:buClr>
                <a:srgbClr val="638BAD"/>
              </a:buClr>
            </a:pPr>
            <a:r>
              <a:rPr lang="en-US" sz="2800" b="0" i="0" dirty="0">
                <a:effectLst/>
                <a:latin typeface="Times New Roman" panose="02020603050405020304" pitchFamily="18" charset="0"/>
                <a:cs typeface="Times New Roman" panose="02020603050405020304" pitchFamily="18" charset="0"/>
              </a:rPr>
              <a:t>In 2021, the most significant revision was the elimination of the history, exam, and review of systems (ROS) as components for code selection. </a:t>
            </a:r>
            <a:r>
              <a:rPr lang="en-US" sz="2800" dirty="0">
                <a:latin typeface="Times New Roman" panose="02020603050405020304" pitchFamily="18" charset="0"/>
                <a:cs typeface="Times New Roman" panose="02020603050405020304" pitchFamily="18" charset="0"/>
              </a:rPr>
              <a:t>E/M code selection is now </a:t>
            </a:r>
            <a:r>
              <a:rPr lang="en-US" sz="2800" b="0" i="0" dirty="0">
                <a:effectLst/>
                <a:latin typeface="Times New Roman" panose="02020603050405020304" pitchFamily="18" charset="0"/>
                <a:cs typeface="Times New Roman" panose="02020603050405020304" pitchFamily="18" charset="0"/>
              </a:rPr>
              <a:t>based solely on medical decision making (MDM) or total time. While the history, exam, and ROS are no longer </a:t>
            </a:r>
            <a:r>
              <a:rPr lang="en-US" sz="2800" dirty="0">
                <a:latin typeface="Times New Roman" panose="02020603050405020304" pitchFamily="18" charset="0"/>
                <a:cs typeface="Times New Roman" panose="02020603050405020304" pitchFamily="18" charset="0"/>
              </a:rPr>
              <a:t>elements counted towards the level of service, they </a:t>
            </a:r>
            <a:r>
              <a:rPr lang="en-US" sz="2800" b="0" i="0" dirty="0">
                <a:effectLst/>
                <a:latin typeface="Times New Roman" panose="02020603050405020304" pitchFamily="18" charset="0"/>
                <a:cs typeface="Times New Roman" panose="02020603050405020304" pitchFamily="18" charset="0"/>
              </a:rPr>
              <a:t>are still to be documented if medically necessary. In addition, code 99201 was deleted.</a:t>
            </a:r>
          </a:p>
          <a:p>
            <a:pPr>
              <a:buClr>
                <a:srgbClr val="638BAD"/>
              </a:buClr>
            </a:pPr>
            <a:endParaRPr lang="en-US" sz="2800" dirty="0">
              <a:latin typeface="Times New Roman" panose="02020603050405020304" pitchFamily="18" charset="0"/>
              <a:cs typeface="Times New Roman" panose="02020603050405020304" pitchFamily="18" charset="0"/>
            </a:endParaRPr>
          </a:p>
          <a:p>
            <a:pPr>
              <a:buClr>
                <a:srgbClr val="638BAD"/>
              </a:buClr>
            </a:pPr>
            <a:r>
              <a:rPr lang="en-US" sz="2800" dirty="0">
                <a:latin typeface="Times New Roman" panose="02020603050405020304" pitchFamily="18" charset="0"/>
                <a:cs typeface="Times New Roman" panose="02020603050405020304" pitchFamily="18" charset="0"/>
              </a:rPr>
              <a:t>In 2023, the 2021 revisions were applied to most other E/M services for consistency among the E/M code sets.</a:t>
            </a:r>
            <a:endParaRPr lang="en-US" sz="2800" b="0" i="0" dirty="0">
              <a:effectLst/>
              <a:latin typeface="Times New Roman" panose="02020603050405020304" pitchFamily="18" charset="0"/>
              <a:cs typeface="Times New Roman" panose="02020603050405020304" pitchFamily="18" charset="0"/>
            </a:endParaRPr>
          </a:p>
          <a:p>
            <a:pPr>
              <a:buClr>
                <a:srgbClr val="638BAD"/>
              </a:buClr>
            </a:pPr>
            <a:endParaRPr lang="en-US" sz="1100" dirty="0">
              <a:latin typeface="Times New Roman" panose="02020603050405020304" pitchFamily="18" charset="0"/>
              <a:cs typeface="Times New Roman" panose="02020603050405020304" pitchFamily="18" charset="0"/>
            </a:endParaRPr>
          </a:p>
          <a:p>
            <a:pPr>
              <a:buClr>
                <a:srgbClr val="638BAD"/>
              </a:buClr>
            </a:pPr>
            <a:r>
              <a:rPr lang="en-US" sz="2800" dirty="0">
                <a:latin typeface="Times New Roman" panose="02020603050405020304" pitchFamily="18" charset="0"/>
                <a:cs typeface="Times New Roman" panose="02020603050405020304" pitchFamily="18" charset="0"/>
              </a:rPr>
              <a:t>Revisions were also made during this time to </a:t>
            </a:r>
            <a:r>
              <a:rPr lang="en-US" sz="2800" b="0" i="0" dirty="0">
                <a:effectLst/>
                <a:latin typeface="Times New Roman" panose="02020603050405020304" pitchFamily="18" charset="0"/>
                <a:cs typeface="Times New Roman" panose="02020603050405020304" pitchFamily="18" charset="0"/>
              </a:rPr>
              <a:t>prolonged services</a:t>
            </a:r>
            <a:r>
              <a:rPr lang="en-US" sz="2800" dirty="0">
                <a:latin typeface="Times New Roman" panose="02020603050405020304" pitchFamily="18" charset="0"/>
                <a:cs typeface="Times New Roman" panose="02020603050405020304" pitchFamily="18" charset="0"/>
              </a:rPr>
              <a:t>. Note that Medicare utilizes different codes sets threshold times and this guide includes these code sets for clarity. </a:t>
            </a:r>
          </a:p>
          <a:p>
            <a:pPr>
              <a:buClr>
                <a:srgbClr val="638BAD"/>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61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a:xfrm>
            <a:off x="812801" y="143651"/>
            <a:ext cx="10871200" cy="990600"/>
          </a:xfrm>
        </p:spPr>
        <p:txBody>
          <a:bodyPr>
            <a:normAutofit fontScale="90000"/>
          </a:bodyPr>
          <a:lstStyle/>
          <a:p>
            <a:pPr lvl="0">
              <a:buClr>
                <a:srgbClr val="638BAD"/>
              </a:buClr>
            </a:pPr>
            <a:r>
              <a:rPr lang="en-US" sz="2400" dirty="0">
                <a:latin typeface="Times New Roman" panose="02020603050405020304" pitchFamily="18" charset="0"/>
                <a:cs typeface="Times New Roman" panose="02020603050405020304" pitchFamily="18" charset="0"/>
              </a:rPr>
              <a:t>MDM Score Sheet </a:t>
            </a:r>
            <a:br>
              <a:rPr lang="en-US" sz="24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t>
            </a:r>
            <a:r>
              <a:rPr lang="en-US" sz="1800" u="sng" dirty="0">
                <a:solidFill>
                  <a:srgbClr val="0070C0"/>
                </a:solidFill>
                <a:latin typeface="Times New Roman" panose="02020603050405020304" pitchFamily="18" charset="0"/>
                <a:cs typeface="Times New Roman" panose="02020603050405020304" pitchFamily="18" charset="0"/>
              </a:rPr>
              <a:t>https://www.hcms.org/TMAIMIS/HARRIS/assets/PRACTICE_RESOURCES/Billing-Payers/2021_E_and_M_Coding_and_Documentation_Score_Sheet.pdf</a:t>
            </a:r>
            <a:r>
              <a:rPr lang="en-US" sz="1800" dirty="0">
                <a:latin typeface="Times New Roman" panose="02020603050405020304" pitchFamily="18" charset="0"/>
                <a:cs typeface="Times New Roman" panose="02020603050405020304" pitchFamily="18" charset="0"/>
              </a:rPr>
              <a:t>)</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20</a:t>
            </a:fld>
            <a:endParaRPr lang="en-US" dirty="0"/>
          </a:p>
        </p:txBody>
      </p:sp>
      <p:sp>
        <p:nvSpPr>
          <p:cNvPr id="11" name="Content Placeholder 10">
            <a:extLst>
              <a:ext uri="{FF2B5EF4-FFF2-40B4-BE49-F238E27FC236}">
                <a16:creationId xmlns:a16="http://schemas.microsoft.com/office/drawing/2014/main" id="{E91D2A6A-AF3E-4674-8383-90733B716113}"/>
              </a:ext>
            </a:extLst>
          </p:cNvPr>
          <p:cNvSpPr>
            <a:spLocks noGrp="1"/>
          </p:cNvSpPr>
          <p:nvPr>
            <p:ph sz="quarter" idx="1"/>
          </p:nvPr>
        </p:nvSpPr>
        <p:spPr>
          <a:xfrm>
            <a:off x="192947" y="1600199"/>
            <a:ext cx="11495117" cy="5114149"/>
          </a:xfrm>
        </p:spPr>
        <p:txBody>
          <a:bodyPr>
            <a:normAutofit fontScale="92500" lnSpcReduction="20000"/>
          </a:bodyPr>
          <a:lstStyle/>
          <a:p>
            <a:r>
              <a:rPr lang="en-US" sz="2000" dirty="0"/>
              <a:t>Circle the items in each row </a:t>
            </a:r>
          </a:p>
          <a:p>
            <a:r>
              <a:rPr lang="en-US" sz="2000" dirty="0"/>
              <a:t>that apply to the encounter. To </a:t>
            </a:r>
          </a:p>
          <a:p>
            <a:r>
              <a:rPr lang="en-US" sz="2000" dirty="0"/>
              <a:t>qualify for a particular level of </a:t>
            </a:r>
          </a:p>
          <a:p>
            <a:r>
              <a:rPr lang="en-US" sz="2000" dirty="0"/>
              <a:t>MDM, you must meet or exceed</a:t>
            </a:r>
          </a:p>
          <a:p>
            <a:r>
              <a:rPr lang="en-US" sz="2000" dirty="0"/>
              <a:t>at least two of the three elements </a:t>
            </a:r>
          </a:p>
          <a:p>
            <a:r>
              <a:rPr lang="en-US" sz="2000" dirty="0"/>
              <a:t>for that level of MDM (concept </a:t>
            </a:r>
          </a:p>
          <a:p>
            <a:r>
              <a:rPr lang="en-US" sz="2000" dirty="0"/>
              <a:t>unchanged from current </a:t>
            </a:r>
          </a:p>
          <a:p>
            <a:r>
              <a:rPr lang="en-US" sz="2000" dirty="0"/>
              <a:t>guidelines).</a:t>
            </a:r>
          </a:p>
          <a:p>
            <a:endParaRPr lang="en-US" sz="2000" dirty="0"/>
          </a:p>
          <a:p>
            <a:r>
              <a:rPr lang="en-US" sz="2000" dirty="0"/>
              <a:t>Example: 99203/99213 is the </a:t>
            </a:r>
          </a:p>
          <a:p>
            <a:r>
              <a:rPr lang="en-US" sz="2000" dirty="0"/>
              <a:t>appropriate code level to select </a:t>
            </a:r>
          </a:p>
          <a:p>
            <a:r>
              <a:rPr lang="en-US" sz="2000" dirty="0"/>
              <a:t>because it is the highest level </a:t>
            </a:r>
          </a:p>
          <a:p>
            <a:r>
              <a:rPr lang="en-US" sz="2000" dirty="0"/>
              <a:t>code where 2 of the 3 elements </a:t>
            </a:r>
          </a:p>
          <a:p>
            <a:r>
              <a:rPr lang="en-US" sz="2000" dirty="0"/>
              <a:t>of MDM have been </a:t>
            </a:r>
          </a:p>
          <a:p>
            <a:r>
              <a:rPr lang="en-US" sz="2000" dirty="0"/>
              <a:t>met/exceeded.</a:t>
            </a:r>
          </a:p>
        </p:txBody>
      </p:sp>
      <p:pic>
        <p:nvPicPr>
          <p:cNvPr id="16" name="Picture 15">
            <a:extLst>
              <a:ext uri="{FF2B5EF4-FFF2-40B4-BE49-F238E27FC236}">
                <a16:creationId xmlns:a16="http://schemas.microsoft.com/office/drawing/2014/main" id="{9A86DA73-98B5-40E0-A910-A265D90A7EC6}"/>
              </a:ext>
            </a:extLst>
          </p:cNvPr>
          <p:cNvPicPr>
            <a:picLocks noChangeAspect="1"/>
          </p:cNvPicPr>
          <p:nvPr/>
        </p:nvPicPr>
        <p:blipFill>
          <a:blip r:embed="rId2"/>
          <a:stretch>
            <a:fillRect/>
          </a:stretch>
        </p:blipFill>
        <p:spPr>
          <a:xfrm>
            <a:off x="3760209" y="1700545"/>
            <a:ext cx="7447483" cy="2494344"/>
          </a:xfrm>
          <a:prstGeom prst="rect">
            <a:avLst/>
          </a:prstGeom>
        </p:spPr>
      </p:pic>
      <p:pic>
        <p:nvPicPr>
          <p:cNvPr id="18" name="Picture 17">
            <a:extLst>
              <a:ext uri="{FF2B5EF4-FFF2-40B4-BE49-F238E27FC236}">
                <a16:creationId xmlns:a16="http://schemas.microsoft.com/office/drawing/2014/main" id="{A5D50CAD-EA0F-486D-99E2-6B3F4D24FDA1}"/>
              </a:ext>
            </a:extLst>
          </p:cNvPr>
          <p:cNvPicPr>
            <a:picLocks noChangeAspect="1"/>
          </p:cNvPicPr>
          <p:nvPr/>
        </p:nvPicPr>
        <p:blipFill>
          <a:blip r:embed="rId3"/>
          <a:stretch>
            <a:fillRect/>
          </a:stretch>
        </p:blipFill>
        <p:spPr>
          <a:xfrm>
            <a:off x="3760209" y="4194889"/>
            <a:ext cx="7447483" cy="2530006"/>
          </a:xfrm>
          <a:prstGeom prst="rect">
            <a:avLst/>
          </a:prstGeom>
        </p:spPr>
      </p:pic>
      <p:sp>
        <p:nvSpPr>
          <p:cNvPr id="19" name="Oval 18">
            <a:extLst>
              <a:ext uri="{FF2B5EF4-FFF2-40B4-BE49-F238E27FC236}">
                <a16:creationId xmlns:a16="http://schemas.microsoft.com/office/drawing/2014/main" id="{30DB8829-75BE-4D1B-AD7C-FF04EA05EB96}"/>
              </a:ext>
            </a:extLst>
          </p:cNvPr>
          <p:cNvSpPr/>
          <p:nvPr/>
        </p:nvSpPr>
        <p:spPr>
          <a:xfrm>
            <a:off x="6358855" y="1700545"/>
            <a:ext cx="1249960" cy="3463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31980A0-901C-4FF8-99BF-B89210324616}"/>
              </a:ext>
            </a:extLst>
          </p:cNvPr>
          <p:cNvSpPr/>
          <p:nvPr/>
        </p:nvSpPr>
        <p:spPr>
          <a:xfrm>
            <a:off x="7777992" y="2144407"/>
            <a:ext cx="1249960" cy="166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29722AC-0EB4-4D61-9E87-E26A7DE9356D}"/>
              </a:ext>
            </a:extLst>
          </p:cNvPr>
          <p:cNvSpPr/>
          <p:nvPr/>
        </p:nvSpPr>
        <p:spPr>
          <a:xfrm>
            <a:off x="4541240" y="2489754"/>
            <a:ext cx="1249960" cy="166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11E3F86-ADAB-4330-AD64-258819CA610D}"/>
              </a:ext>
            </a:extLst>
          </p:cNvPr>
          <p:cNvSpPr/>
          <p:nvPr/>
        </p:nvSpPr>
        <p:spPr>
          <a:xfrm>
            <a:off x="6000924" y="5912607"/>
            <a:ext cx="1249960" cy="1663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90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156D7-AF84-691B-AE22-E3AD7D6404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54F7B-54A6-7A17-3269-9F2307B0E95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Prolonged Services Summary</a:t>
            </a:r>
          </a:p>
        </p:txBody>
      </p:sp>
      <p:sp>
        <p:nvSpPr>
          <p:cNvPr id="4" name="Slide Number Placeholder 3">
            <a:extLst>
              <a:ext uri="{FF2B5EF4-FFF2-40B4-BE49-F238E27FC236}">
                <a16:creationId xmlns:a16="http://schemas.microsoft.com/office/drawing/2014/main" id="{BFFA32FC-DDF9-0578-52DC-A08FA62A5E8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21</a:t>
            </a:fld>
            <a:endParaRPr lang="en-US" dirty="0"/>
          </a:p>
        </p:txBody>
      </p:sp>
      <p:sp>
        <p:nvSpPr>
          <p:cNvPr id="10" name="Content Placeholder 9">
            <a:extLst>
              <a:ext uri="{FF2B5EF4-FFF2-40B4-BE49-F238E27FC236}">
                <a16:creationId xmlns:a16="http://schemas.microsoft.com/office/drawing/2014/main" id="{C8E56FC7-6B9C-F7AC-D332-06E94C46699E}"/>
              </a:ext>
            </a:extLst>
          </p:cNvPr>
          <p:cNvSpPr>
            <a:spLocks noGrp="1"/>
          </p:cNvSpPr>
          <p:nvPr>
            <p:ph sz="quarter" idx="1"/>
          </p:nvPr>
        </p:nvSpPr>
        <p:spPr>
          <a:xfrm>
            <a:off x="518140" y="1600200"/>
            <a:ext cx="11169924" cy="4495800"/>
          </a:xfrm>
        </p:spPr>
        <p:txBody>
          <a:bodyPr>
            <a:normAutofit fontScale="92500"/>
          </a:bodyPr>
          <a:lstStyle/>
          <a:p>
            <a:pPr marL="0" indent="0">
              <a:lnSpc>
                <a:spcPct val="100000"/>
              </a:lnSpc>
              <a:buNone/>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Prolonged services codes are add-on codes to </a:t>
            </a:r>
            <a:r>
              <a:rPr lang="en-US" sz="3200" dirty="0">
                <a:latin typeface="Times New Roman" panose="02020603050405020304" pitchFamily="18" charset="0"/>
                <a:cs typeface="Times New Roman" panose="02020603050405020304" pitchFamily="18" charset="0"/>
              </a:rPr>
              <a:t>evaluation and management (E/M)</a:t>
            </a: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 services and are used when a physician or other qualified healthcare professional spends more time with a patient than the time allotted to the E/M code. Prolonged services codes have gone through a series of changes and have been revised as to time thresholds, addition and deletion of codes, and definition amendments. </a:t>
            </a:r>
          </a:p>
          <a:p>
            <a:pPr marL="0" indent="0">
              <a:buNone/>
            </a:pPr>
            <a:r>
              <a:rPr lang="en-US" sz="3200" kern="100" dirty="0">
                <a:effectLst/>
                <a:latin typeface="Times New Roman" panose="02020603050405020304" pitchFamily="18" charset="0"/>
                <a:ea typeface="Aptos" panose="020B0004020202020204" pitchFamily="34" charset="0"/>
                <a:cs typeface="Times New Roman" panose="02020603050405020304" pitchFamily="18" charset="0"/>
              </a:rPr>
              <a:t>Medicare does not recognize many of the revisions and thus has separate code sets, definitions, and billing conventions (see slides 13-21).</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036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CB420-F955-C076-3895-007196C9B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92DF4-8190-2834-75AC-5BAF0693BE59}"/>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Prolonged Services Summary</a:t>
            </a:r>
          </a:p>
        </p:txBody>
      </p:sp>
      <p:sp>
        <p:nvSpPr>
          <p:cNvPr id="4" name="Slide Number Placeholder 3">
            <a:extLst>
              <a:ext uri="{FF2B5EF4-FFF2-40B4-BE49-F238E27FC236}">
                <a16:creationId xmlns:a16="http://schemas.microsoft.com/office/drawing/2014/main" id="{E8C86314-CDE9-1200-8E46-11180AD2F3E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22</a:t>
            </a:fld>
            <a:endParaRPr lang="en-US" dirty="0"/>
          </a:p>
        </p:txBody>
      </p:sp>
      <p:sp>
        <p:nvSpPr>
          <p:cNvPr id="10" name="Content Placeholder 9">
            <a:extLst>
              <a:ext uri="{FF2B5EF4-FFF2-40B4-BE49-F238E27FC236}">
                <a16:creationId xmlns:a16="http://schemas.microsoft.com/office/drawing/2014/main" id="{142E6B55-9C5B-9CA2-6233-40176EBB87D5}"/>
              </a:ext>
            </a:extLst>
          </p:cNvPr>
          <p:cNvSpPr>
            <a:spLocks noGrp="1"/>
          </p:cNvSpPr>
          <p:nvPr>
            <p:ph sz="quarter" idx="1"/>
          </p:nvPr>
        </p:nvSpPr>
        <p:spPr>
          <a:xfrm>
            <a:off x="518140" y="1600200"/>
            <a:ext cx="11568236" cy="5029200"/>
          </a:xfrm>
        </p:spPr>
        <p:txBody>
          <a:bodyPr>
            <a:normAutofit fontScale="62500" lnSpcReduction="20000"/>
          </a:bodyPr>
          <a:lstStyle/>
          <a:p>
            <a:pPr algn="ctr">
              <a:buClrTx/>
            </a:pPr>
            <a:r>
              <a:rPr lang="en-US" b="1" dirty="0">
                <a:latin typeface="Times New Roman" panose="02020603050405020304" pitchFamily="18" charset="0"/>
                <a:cs typeface="Times New Roman" panose="02020603050405020304" pitchFamily="18" charset="0"/>
              </a:rPr>
              <a:t>Commercial/Medicaid</a:t>
            </a:r>
          </a:p>
          <a:p>
            <a:pPr>
              <a:buClrTx/>
            </a:pPr>
            <a:r>
              <a:rPr lang="en-US" sz="2500" b="1" dirty="0">
                <a:latin typeface="Times New Roman" panose="02020603050405020304" pitchFamily="18" charset="0"/>
                <a:cs typeface="Times New Roman" panose="02020603050405020304" pitchFamily="18" charset="0"/>
              </a:rPr>
              <a:t>99415</a:t>
            </a:r>
            <a:r>
              <a:rPr lang="en-US" sz="2500" dirty="0">
                <a:latin typeface="Times New Roman" panose="02020603050405020304" pitchFamily="18" charset="0"/>
                <a:cs typeface="Times New Roman" panose="02020603050405020304" pitchFamily="18" charset="0"/>
              </a:rPr>
              <a:t> - Prolonged clinical staff services (with physician or other qualified health care professional supervision)</a:t>
            </a:r>
          </a:p>
          <a:p>
            <a:pPr marL="982980" lvl="1" indent="-342900">
              <a:buClrTx/>
              <a:buFont typeface="Wingdings" panose="05000000000000000000" pitchFamily="2" charset="2"/>
              <a:buChar char="§"/>
            </a:pPr>
            <a:r>
              <a:rPr lang="en-US" sz="2500" b="1" dirty="0">
                <a:latin typeface="Times New Roman" panose="02020603050405020304" pitchFamily="18" charset="0"/>
                <a:cs typeface="Times New Roman" panose="02020603050405020304" pitchFamily="18" charset="0"/>
              </a:rPr>
              <a:t>99416 </a:t>
            </a:r>
            <a:r>
              <a:rPr lang="en-US" sz="2500" dirty="0">
                <a:latin typeface="Times New Roman" panose="02020603050405020304" pitchFamily="18" charset="0"/>
                <a:cs typeface="Times New Roman" panose="02020603050405020304" pitchFamily="18" charset="0"/>
              </a:rPr>
              <a:t>- Each additional 30 minutes.</a:t>
            </a:r>
          </a:p>
          <a:p>
            <a:pPr>
              <a:buClrTx/>
            </a:pPr>
            <a:r>
              <a:rPr lang="en-US" sz="2500" b="1" dirty="0">
                <a:latin typeface="Times New Roman" panose="02020603050405020304" pitchFamily="18" charset="0"/>
                <a:cs typeface="Times New Roman" panose="02020603050405020304" pitchFamily="18" charset="0"/>
              </a:rPr>
              <a:t>99417</a:t>
            </a:r>
            <a:r>
              <a:rPr lang="en-US" sz="2500" dirty="0">
                <a:latin typeface="Times New Roman" panose="02020603050405020304" pitchFamily="18" charset="0"/>
                <a:cs typeface="Times New Roman" panose="02020603050405020304" pitchFamily="18" charset="0"/>
              </a:rPr>
              <a:t> - Prolonged outpatient E/M service with or without direct patient contact on the date of an office or 	other outpatient service</a:t>
            </a:r>
          </a:p>
          <a:p>
            <a:pPr>
              <a:buClrTx/>
            </a:pPr>
            <a:r>
              <a:rPr lang="en-US" sz="2500" b="1" dirty="0">
                <a:latin typeface="Times New Roman" panose="02020603050405020304" pitchFamily="18" charset="0"/>
                <a:cs typeface="Times New Roman" panose="02020603050405020304" pitchFamily="18" charset="0"/>
              </a:rPr>
              <a:t>99418</a:t>
            </a:r>
            <a:r>
              <a:rPr lang="en-US" sz="2500" dirty="0">
                <a:latin typeface="Times New Roman" panose="02020603050405020304" pitchFamily="18" charset="0"/>
                <a:cs typeface="Times New Roman" panose="02020603050405020304" pitchFamily="18" charset="0"/>
              </a:rPr>
              <a:t> - Prolonged inpatient or observation E/M service with or without direct patient contact</a:t>
            </a:r>
          </a:p>
          <a:p>
            <a:pPr>
              <a:buClrTx/>
            </a:pPr>
            <a:r>
              <a:rPr lang="en-US" sz="2500" b="1" dirty="0">
                <a:latin typeface="Times New Roman" panose="02020603050405020304" pitchFamily="18" charset="0"/>
                <a:cs typeface="Times New Roman" panose="02020603050405020304" pitchFamily="18" charset="0"/>
              </a:rPr>
              <a:t>99358</a:t>
            </a:r>
            <a:r>
              <a:rPr lang="en-US" sz="2500" dirty="0">
                <a:latin typeface="Times New Roman" panose="02020603050405020304" pitchFamily="18" charset="0"/>
                <a:cs typeface="Times New Roman" panose="02020603050405020304" pitchFamily="18" charset="0"/>
              </a:rPr>
              <a:t> - Prolonged service without direct patient contact on date other than the face-to-face E/M service</a:t>
            </a:r>
          </a:p>
          <a:p>
            <a:pPr marL="982980" lvl="1" indent="-342900">
              <a:buClrTx/>
              <a:buFont typeface="Wingdings" panose="05000000000000000000" pitchFamily="2" charset="2"/>
              <a:buChar char="§"/>
            </a:pPr>
            <a:r>
              <a:rPr lang="en-US" sz="2500" b="1" dirty="0">
                <a:latin typeface="Times New Roman" panose="02020603050405020304" pitchFamily="18" charset="0"/>
                <a:cs typeface="Times New Roman" panose="02020603050405020304" pitchFamily="18" charset="0"/>
              </a:rPr>
              <a:t>99359</a:t>
            </a:r>
            <a:r>
              <a:rPr lang="en-US" sz="2500" dirty="0">
                <a:latin typeface="Times New Roman" panose="02020603050405020304" pitchFamily="18" charset="0"/>
                <a:cs typeface="Times New Roman" panose="02020603050405020304" pitchFamily="18" charset="0"/>
              </a:rPr>
              <a:t> - Each additional 30 minutes </a:t>
            </a:r>
          </a:p>
          <a:p>
            <a:pPr algn="ctr"/>
            <a:endParaRPr lang="en-US" sz="2500"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Medicare/Medicare Advantage</a:t>
            </a:r>
          </a:p>
          <a:p>
            <a:pPr>
              <a:buClrTx/>
            </a:pPr>
            <a:r>
              <a:rPr lang="en-US" sz="2500" b="1" dirty="0">
                <a:latin typeface="Times New Roman" panose="02020603050405020304" pitchFamily="18" charset="0"/>
                <a:cs typeface="Times New Roman" panose="02020603050405020304" pitchFamily="18" charset="0"/>
              </a:rPr>
              <a:t>G2212</a:t>
            </a:r>
            <a:r>
              <a:rPr lang="en-US" sz="2500" dirty="0">
                <a:latin typeface="Times New Roman" panose="02020603050405020304" pitchFamily="18" charset="0"/>
                <a:cs typeface="Times New Roman" panose="02020603050405020304" pitchFamily="18" charset="0"/>
              </a:rPr>
              <a:t> - Prolonged office or other outpatient evaluation and management service(s)</a:t>
            </a:r>
          </a:p>
          <a:p>
            <a:pPr algn="l">
              <a:spcBef>
                <a:spcPts val="750"/>
              </a:spcBef>
              <a:spcAft>
                <a:spcPts val="600"/>
              </a:spcAft>
              <a:buClr>
                <a:schemeClr val="tx1"/>
              </a:buClr>
            </a:pPr>
            <a:r>
              <a:rPr lang="en-US" sz="2500" b="1" dirty="0">
                <a:latin typeface="Times New Roman" panose="02020603050405020304" pitchFamily="18" charset="0"/>
                <a:cs typeface="Times New Roman" panose="02020603050405020304" pitchFamily="18" charset="0"/>
              </a:rPr>
              <a:t>G0513:  </a:t>
            </a:r>
            <a:r>
              <a:rPr lang="en-US" sz="2500" b="0" i="0" dirty="0">
                <a:effectLst/>
                <a:latin typeface="Times New Roman" panose="02020603050405020304" pitchFamily="18" charset="0"/>
                <a:cs typeface="Times New Roman" panose="02020603050405020304" pitchFamily="18" charset="0"/>
              </a:rPr>
              <a:t>Prolonged preventive service; first 30 minutes</a:t>
            </a:r>
            <a:endParaRPr lang="en-US" sz="2500" i="0" dirty="0">
              <a:effectLst/>
              <a:latin typeface="Times New Roman" panose="02020603050405020304" pitchFamily="18" charset="0"/>
              <a:cs typeface="Times New Roman" panose="02020603050405020304" pitchFamily="18" charset="0"/>
            </a:endParaRPr>
          </a:p>
          <a:p>
            <a:pPr lvl="1">
              <a:spcBef>
                <a:spcPts val="750"/>
              </a:spcBef>
              <a:spcAft>
                <a:spcPts val="600"/>
              </a:spcAft>
              <a:buClr>
                <a:schemeClr val="tx1"/>
              </a:buClr>
              <a:buFont typeface="Wingdings" panose="05000000000000000000" pitchFamily="2" charset="2"/>
              <a:buChar char="§"/>
            </a:pPr>
            <a:r>
              <a:rPr lang="en-US" sz="2500" b="1" dirty="0">
                <a:latin typeface="Times New Roman" panose="02020603050405020304" pitchFamily="18" charset="0"/>
                <a:cs typeface="Times New Roman" panose="02020603050405020304" pitchFamily="18" charset="0"/>
              </a:rPr>
              <a:t>G0514: </a:t>
            </a:r>
            <a:r>
              <a:rPr lang="en-US" sz="2500" dirty="0">
                <a:latin typeface="Times New Roman" panose="02020603050405020304" pitchFamily="18" charset="0"/>
                <a:cs typeface="Times New Roman" panose="02020603050405020304" pitchFamily="18" charset="0"/>
              </a:rPr>
              <a:t>Each additional 30 minutes</a:t>
            </a:r>
          </a:p>
          <a:p>
            <a:pPr>
              <a:buClrTx/>
            </a:pPr>
            <a:r>
              <a:rPr lang="en-US" sz="2500" b="1" dirty="0">
                <a:latin typeface="Times New Roman" panose="02020603050405020304" pitchFamily="18" charset="0"/>
                <a:cs typeface="Times New Roman" panose="02020603050405020304" pitchFamily="18" charset="0"/>
              </a:rPr>
              <a:t>G0316</a:t>
            </a:r>
            <a:r>
              <a:rPr lang="en-US" sz="2500" dirty="0">
                <a:latin typeface="Times New Roman" panose="02020603050405020304" pitchFamily="18" charset="0"/>
                <a:cs typeface="Times New Roman" panose="02020603050405020304" pitchFamily="18" charset="0"/>
              </a:rPr>
              <a:t> – Prolonged Hospital Inpatient or Observation Services</a:t>
            </a:r>
          </a:p>
          <a:p>
            <a:pPr>
              <a:buClrTx/>
            </a:pPr>
            <a:r>
              <a:rPr lang="en-US" sz="2500" b="1" i="0" dirty="0">
                <a:effectLst/>
                <a:latin typeface="Times New Roman" panose="02020603050405020304" pitchFamily="18" charset="0"/>
                <a:cs typeface="Times New Roman" panose="02020603050405020304" pitchFamily="18" charset="0"/>
              </a:rPr>
              <a:t>G0317</a:t>
            </a:r>
            <a:r>
              <a:rPr lang="en-US" sz="2500" dirty="0">
                <a:latin typeface="Times New Roman" panose="02020603050405020304" pitchFamily="18" charset="0"/>
                <a:cs typeface="Times New Roman" panose="02020603050405020304" pitchFamily="18" charset="0"/>
              </a:rPr>
              <a:t> - </a:t>
            </a:r>
            <a:r>
              <a:rPr lang="en-US" sz="2500" b="0" i="0" dirty="0">
                <a:effectLst/>
                <a:latin typeface="Times New Roman" panose="02020603050405020304" pitchFamily="18" charset="0"/>
                <a:cs typeface="Times New Roman" panose="02020603050405020304" pitchFamily="18" charset="0"/>
              </a:rPr>
              <a:t>Prolonged nursing facility E/M services</a:t>
            </a:r>
          </a:p>
          <a:p>
            <a:pPr>
              <a:buClrTx/>
            </a:pPr>
            <a:r>
              <a:rPr lang="en-US" sz="2500" b="1" i="0" dirty="0">
                <a:effectLst/>
                <a:latin typeface="Times New Roman" panose="02020603050405020304" pitchFamily="18" charset="0"/>
                <a:cs typeface="Times New Roman" panose="02020603050405020304" pitchFamily="18" charset="0"/>
              </a:rPr>
              <a:t>G0318</a:t>
            </a:r>
            <a:r>
              <a:rPr lang="en-US" sz="2500" dirty="0">
                <a:latin typeface="Times New Roman" panose="02020603050405020304" pitchFamily="18" charset="0"/>
                <a:cs typeface="Times New Roman" panose="02020603050405020304" pitchFamily="18" charset="0"/>
              </a:rPr>
              <a:t> -</a:t>
            </a:r>
            <a:r>
              <a:rPr lang="en-US" sz="2500" b="0" i="0" dirty="0">
                <a:effectLst/>
                <a:latin typeface="Times New Roman" panose="02020603050405020304" pitchFamily="18" charset="0"/>
                <a:cs typeface="Times New Roman" panose="02020603050405020304" pitchFamily="18" charset="0"/>
              </a:rPr>
              <a:t> Prolonged home or residence E/M services</a:t>
            </a:r>
          </a:p>
          <a:p>
            <a:pPr>
              <a:buClrTx/>
            </a:pPr>
            <a:r>
              <a:rPr lang="en-US" sz="2500" b="1" dirty="0">
                <a:latin typeface="Times New Roman" panose="02020603050405020304" pitchFamily="18" charset="0"/>
                <a:cs typeface="Times New Roman" panose="02020603050405020304" pitchFamily="18" charset="0"/>
              </a:rPr>
              <a:t>99415</a:t>
            </a:r>
            <a:r>
              <a:rPr lang="en-US" sz="2500" dirty="0">
                <a:latin typeface="Times New Roman" panose="02020603050405020304" pitchFamily="18" charset="0"/>
                <a:cs typeface="Times New Roman" panose="02020603050405020304" pitchFamily="18" charset="0"/>
              </a:rPr>
              <a:t> - Prolonged clinical staff services (with physician or other qualified health care professional supervision)</a:t>
            </a:r>
          </a:p>
          <a:p>
            <a:pPr marL="982980" lvl="1" indent="-342900">
              <a:buClrTx/>
              <a:buFont typeface="Wingdings" panose="05000000000000000000" pitchFamily="2" charset="2"/>
              <a:buChar char="§"/>
            </a:pPr>
            <a:r>
              <a:rPr lang="en-US" sz="2500" b="1" dirty="0">
                <a:latin typeface="Times New Roman" panose="02020603050405020304" pitchFamily="18" charset="0"/>
                <a:cs typeface="Times New Roman" panose="02020603050405020304" pitchFamily="18" charset="0"/>
              </a:rPr>
              <a:t>99416</a:t>
            </a:r>
            <a:r>
              <a:rPr lang="en-US" sz="2500" dirty="0">
                <a:latin typeface="Times New Roman" panose="02020603050405020304" pitchFamily="18" charset="0"/>
                <a:cs typeface="Times New Roman" panose="02020603050405020304" pitchFamily="18" charset="0"/>
              </a:rPr>
              <a:t> - Each additional 30 minutes.</a:t>
            </a:r>
          </a:p>
          <a:p>
            <a:endParaRPr lang="en-US" sz="2000" dirty="0">
              <a:latin typeface="Aptos" panose="020B0004020202020204" pitchFamily="34" charset="0"/>
            </a:endParaRPr>
          </a:p>
        </p:txBody>
      </p:sp>
    </p:spTree>
    <p:extLst>
      <p:ext uri="{BB962C8B-B14F-4D97-AF65-F5344CB8AC3E}">
        <p14:creationId xmlns:p14="http://schemas.microsoft.com/office/powerpoint/2010/main" val="3494347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FA8D-4DDC-F592-00AF-AFCF86B09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81612-6A76-C306-DC44-D0CB7A7A92E7}"/>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Prolonged Services Documentation</a:t>
            </a:r>
          </a:p>
        </p:txBody>
      </p:sp>
      <p:sp>
        <p:nvSpPr>
          <p:cNvPr id="4" name="Slide Number Placeholder 3">
            <a:extLst>
              <a:ext uri="{FF2B5EF4-FFF2-40B4-BE49-F238E27FC236}">
                <a16:creationId xmlns:a16="http://schemas.microsoft.com/office/drawing/2014/main" id="{3AFE5161-4FA2-3DFE-3BC1-8C6CD16596AE}"/>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23</a:t>
            </a:fld>
            <a:endParaRPr lang="en-US" dirty="0"/>
          </a:p>
        </p:txBody>
      </p:sp>
      <p:sp>
        <p:nvSpPr>
          <p:cNvPr id="10" name="Content Placeholder 9">
            <a:extLst>
              <a:ext uri="{FF2B5EF4-FFF2-40B4-BE49-F238E27FC236}">
                <a16:creationId xmlns:a16="http://schemas.microsoft.com/office/drawing/2014/main" id="{6C63A1C5-AAA9-CE8A-7B1C-4592842A7693}"/>
              </a:ext>
            </a:extLst>
          </p:cNvPr>
          <p:cNvSpPr>
            <a:spLocks noGrp="1"/>
          </p:cNvSpPr>
          <p:nvPr>
            <p:ph sz="quarter" idx="1"/>
          </p:nvPr>
        </p:nvSpPr>
        <p:spPr>
          <a:xfrm>
            <a:off x="518140" y="1600200"/>
            <a:ext cx="11169924" cy="5029200"/>
          </a:xfrm>
        </p:spPr>
        <p:txBody>
          <a:bodyPr>
            <a:normAutofit lnSpcReduction="10000"/>
          </a:bodyPr>
          <a:lstStyle/>
          <a:p>
            <a:pPr>
              <a:buClrTx/>
            </a:pPr>
            <a:r>
              <a:rPr lang="en-US" sz="1800" dirty="0">
                <a:latin typeface="Times New Roman" panose="02020603050405020304" pitchFamily="18" charset="0"/>
                <a:cs typeface="Times New Roman" panose="02020603050405020304" pitchFamily="18" charset="0"/>
              </a:rPr>
              <a:t>Thorough documentation is important to avoid denials and potential audits. </a:t>
            </a:r>
          </a:p>
          <a:p>
            <a:pPr marL="342900" indent="-34290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Documentation must be appropriately and sufficiently documented to show the total time of the service and that they personally provided the service.</a:t>
            </a:r>
          </a:p>
          <a:p>
            <a:pPr lvl="1" indent="0">
              <a:buNone/>
            </a:pPr>
            <a:r>
              <a:rPr lang="en-US" sz="1600" dirty="0">
                <a:latin typeface="Times New Roman" panose="02020603050405020304" pitchFamily="18" charset="0"/>
                <a:cs typeface="Times New Roman" panose="02020603050405020304" pitchFamily="18" charset="0"/>
              </a:rPr>
              <a:t>Example: “I personally spent ____ minutes including pre and post visit work (</a:t>
            </a:r>
            <a:r>
              <a:rPr lang="en-US" sz="1600" i="1" dirty="0">
                <a:latin typeface="Times New Roman" panose="02020603050405020304" pitchFamily="18" charset="0"/>
                <a:cs typeface="Times New Roman" panose="02020603050405020304" pitchFamily="18" charset="0"/>
              </a:rPr>
              <a:t>when applicable to the code billed</a:t>
            </a:r>
            <a:r>
              <a:rPr lang="en-US" sz="1600" dirty="0">
                <a:latin typeface="Times New Roman" panose="02020603050405020304" pitchFamily="18" charset="0"/>
                <a:cs typeface="Times New Roman" panose="02020603050405020304" pitchFamily="18" charset="0"/>
              </a:rPr>
              <a:t>).”</a:t>
            </a:r>
          </a:p>
          <a:p>
            <a:pPr marL="342900" indent="-342900">
              <a:lnSpc>
                <a:spcPct val="100000"/>
              </a:lnSpc>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Documentation must support or easily infer how the time was spent. Describe the specific activities performed during the additional time. </a:t>
            </a:r>
          </a:p>
          <a:p>
            <a:pPr marL="925830" lvl="1"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 spoke to cardiology …”</a:t>
            </a:r>
          </a:p>
          <a:p>
            <a:pPr marL="925830" lvl="1"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 received the past medical chart the patient brought with him from Florida.”</a:t>
            </a:r>
          </a:p>
          <a:p>
            <a:pPr marL="925830" lvl="1"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 spoke to the patients Social Worker at the group home about the need for a higher level of care …”</a:t>
            </a:r>
          </a:p>
          <a:p>
            <a:pPr marL="925830" lvl="1" indent="-28575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“I spoke at length today with Ms. Jones and her family about the prognosis and treatment options. I contacted   the Finger Lakes infusion center to make sure they could schedule her on Fridays only.”</a:t>
            </a:r>
          </a:p>
          <a:p>
            <a:pPr marL="285750" indent="-28575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Documentation must include medically necessity for the prolonged service to explain why the service was prolonged, such as the patient's condition, counseling, or treatment planning. </a:t>
            </a:r>
          </a:p>
          <a:p>
            <a:pPr marL="285750" indent="-28575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Documentation must confirm that the additional time was spent under the direct supervision of the billing physician when performed by a non-physician. </a:t>
            </a:r>
          </a:p>
          <a:p>
            <a:pPr marL="285750" indent="-28575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Documentation must reference the primary face-to-face E/M service code with which the prolonged services are related and differentiate the prolonged service time from the E/M time if performed on a different day.</a:t>
            </a:r>
          </a:p>
        </p:txBody>
      </p:sp>
    </p:spTree>
    <p:extLst>
      <p:ext uri="{BB962C8B-B14F-4D97-AF65-F5344CB8AC3E}">
        <p14:creationId xmlns:p14="http://schemas.microsoft.com/office/powerpoint/2010/main" val="32270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pPr lvl="0">
              <a:buClr>
                <a:srgbClr val="638BAD"/>
              </a:buClr>
            </a:pPr>
            <a:r>
              <a:rPr lang="en-US" sz="4000" dirty="0">
                <a:latin typeface="Times New Roman" panose="02020603050405020304" pitchFamily="18" charset="0"/>
                <a:cs typeface="Times New Roman" panose="02020603050405020304" pitchFamily="18" charset="0"/>
              </a:rPr>
              <a:t>Prolonged Services 99415-99416</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43949" y="1600200"/>
            <a:ext cx="11344115" cy="5013132"/>
          </a:xfrm>
        </p:spPr>
        <p:txBody>
          <a:bodyPr>
            <a:noAutofit/>
          </a:bodyPr>
          <a:lstStyle/>
          <a:p>
            <a:pPr>
              <a:buClrTx/>
            </a:pPr>
            <a:r>
              <a:rPr lang="en-US" sz="2800" dirty="0">
                <a:solidFill>
                  <a:srgbClr val="0070C0"/>
                </a:solidFill>
                <a:latin typeface="Times New Roman" panose="02020603050405020304" pitchFamily="18" charset="0"/>
                <a:cs typeface="Times New Roman" panose="02020603050405020304" pitchFamily="18" charset="0"/>
              </a:rPr>
              <a:t>99415-99416 - Prolonged Clinical Staff Services With Physician or Other Qualified Health Care Professional Supervision</a:t>
            </a:r>
          </a:p>
          <a:p>
            <a:pPr marL="365760" lvl="1" indent="0">
              <a:buClrTx/>
              <a:buNone/>
            </a:pPr>
            <a:r>
              <a:rPr lang="en-US" sz="1800" b="1" u="sng" dirty="0">
                <a:latin typeface="Times New Roman" panose="02020603050405020304" pitchFamily="18" charset="0"/>
                <a:cs typeface="Times New Roman" panose="02020603050405020304" pitchFamily="18" charset="0"/>
              </a:rPr>
              <a:t>99415</a:t>
            </a:r>
            <a:r>
              <a:rPr lang="en-US" sz="1800" dirty="0">
                <a:latin typeface="Times New Roman" panose="02020603050405020304" pitchFamily="18" charset="0"/>
                <a:cs typeface="Times New Roman" panose="02020603050405020304" pitchFamily="18" charset="0"/>
              </a:rPr>
              <a:t> - Prolonged </a:t>
            </a:r>
            <a:r>
              <a:rPr lang="en-US" sz="1800" u="sng" dirty="0">
                <a:latin typeface="Times New Roman" panose="02020603050405020304" pitchFamily="18" charset="0"/>
                <a:cs typeface="Times New Roman" panose="02020603050405020304" pitchFamily="18" charset="0"/>
              </a:rPr>
              <a:t>clinical staff</a:t>
            </a:r>
            <a:r>
              <a:rPr lang="en-US" sz="1800" dirty="0">
                <a:latin typeface="Times New Roman" panose="02020603050405020304" pitchFamily="18" charset="0"/>
                <a:cs typeface="Times New Roman" panose="02020603050405020304" pitchFamily="18" charset="0"/>
              </a:rPr>
              <a:t> face-to-face time beyond the E/M service time in the office or outpatient setting (even if the time spent on that date is not continuous), with physician supervision; first hour.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Bill with E/M codes 99202-99205 and 99211-99215.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bill with CPT 99417.</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Use 99415 when the E/M code time threshold has been surpassed by 30 minutes.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count time spent on other services that are being separately billed.</a:t>
            </a:r>
          </a:p>
          <a:p>
            <a:pPr marL="365760" lvl="1" indent="0">
              <a:buClrTx/>
              <a:buNone/>
            </a:pPr>
            <a:endParaRPr lang="en-US" sz="800" b="1" u="sng" dirty="0">
              <a:latin typeface="Times New Roman" panose="02020603050405020304" pitchFamily="18" charset="0"/>
              <a:cs typeface="Times New Roman" panose="02020603050405020304" pitchFamily="18" charset="0"/>
            </a:endParaRPr>
          </a:p>
          <a:p>
            <a:pPr marL="365760" lvl="1" indent="0">
              <a:buClrTx/>
              <a:buNone/>
            </a:pPr>
            <a:r>
              <a:rPr lang="en-US" sz="1800" b="1" u="sng" dirty="0">
                <a:latin typeface="Times New Roman" panose="02020603050405020304" pitchFamily="18" charset="0"/>
                <a:cs typeface="Times New Roman" panose="02020603050405020304" pitchFamily="18" charset="0"/>
              </a:rPr>
              <a:t>99416</a:t>
            </a:r>
            <a:r>
              <a:rPr lang="en-US" sz="1800" dirty="0">
                <a:latin typeface="Times New Roman" panose="02020603050405020304" pitchFamily="18" charset="0"/>
                <a:cs typeface="Times New Roman" panose="02020603050405020304" pitchFamily="18" charset="0"/>
              </a:rPr>
              <a:t> - Each additional 30 minutes (list in addition to 99415).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99416 may be used to report the final 15-30 minutes of prolonged service. Prolonged service of less than 15 minutes beyond the first hour (99415) or less than 15 minutes beyond the final 30 minutes (99416) is not reported separately. </a:t>
            </a:r>
          </a:p>
          <a:p>
            <a:pPr indent="-274320">
              <a:buClrTx/>
            </a:pPr>
            <a:endParaRPr lang="en-US" sz="800" dirty="0">
              <a:latin typeface="Times New Roman" panose="02020603050405020304" pitchFamily="18" charset="0"/>
              <a:cs typeface="Times New Roman" panose="02020603050405020304" pitchFamily="18" charset="0"/>
            </a:endParaRPr>
          </a:p>
          <a:p>
            <a:pPr indent="-274320">
              <a:buClrTx/>
            </a:pPr>
            <a:r>
              <a:rPr lang="en-US" sz="2100" dirty="0">
                <a:latin typeface="Times New Roman" panose="02020603050405020304" pitchFamily="18" charset="0"/>
                <a:cs typeface="Times New Roman" panose="02020603050405020304" pitchFamily="18" charset="0"/>
              </a:rPr>
              <a:t>**99415-99416 may be used for Medicare/Medicare Advantage; not covered by Medicaid.</a:t>
            </a:r>
          </a:p>
        </p:txBody>
      </p:sp>
    </p:spTree>
    <p:extLst>
      <p:ext uri="{BB962C8B-B14F-4D97-AF65-F5344CB8AC3E}">
        <p14:creationId xmlns:p14="http://schemas.microsoft.com/office/powerpoint/2010/main" val="275180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0F6F-2B71-D67F-14B9-FE1F15EC912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99415-99416 Timetable</a:t>
            </a:r>
          </a:p>
        </p:txBody>
      </p:sp>
      <p:sp>
        <p:nvSpPr>
          <p:cNvPr id="4" name="Slide Number Placeholder 3">
            <a:extLst>
              <a:ext uri="{FF2B5EF4-FFF2-40B4-BE49-F238E27FC236}">
                <a16:creationId xmlns:a16="http://schemas.microsoft.com/office/drawing/2014/main" id="{557D1EF5-5CAB-DE50-7D52-8A8831043B1C}"/>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25</a:t>
            </a:fld>
            <a:endParaRPr lang="en-US" dirty="0"/>
          </a:p>
        </p:txBody>
      </p:sp>
      <p:pic>
        <p:nvPicPr>
          <p:cNvPr id="7" name="Content Placeholder 6">
            <a:extLst>
              <a:ext uri="{FF2B5EF4-FFF2-40B4-BE49-F238E27FC236}">
                <a16:creationId xmlns:a16="http://schemas.microsoft.com/office/drawing/2014/main" id="{08ED942B-653C-438F-1951-8F9D2B403DAC}"/>
              </a:ext>
            </a:extLst>
          </p:cNvPr>
          <p:cNvPicPr>
            <a:picLocks noGrp="1" noChangeAspect="1"/>
          </p:cNvPicPr>
          <p:nvPr>
            <p:ph sz="quarter" idx="1"/>
          </p:nvPr>
        </p:nvPicPr>
        <p:blipFill>
          <a:blip r:embed="rId2"/>
          <a:stretch>
            <a:fillRect/>
          </a:stretch>
        </p:blipFill>
        <p:spPr>
          <a:xfrm>
            <a:off x="900321" y="2839006"/>
            <a:ext cx="10704286" cy="3322745"/>
          </a:xfrm>
        </p:spPr>
      </p:pic>
      <p:sp>
        <p:nvSpPr>
          <p:cNvPr id="9" name="TextBox 8">
            <a:extLst>
              <a:ext uri="{FF2B5EF4-FFF2-40B4-BE49-F238E27FC236}">
                <a16:creationId xmlns:a16="http://schemas.microsoft.com/office/drawing/2014/main" id="{C88A48BF-852A-CCD5-124D-ADE3E62325EB}"/>
              </a:ext>
            </a:extLst>
          </p:cNvPr>
          <p:cNvSpPr txBox="1"/>
          <p:nvPr/>
        </p:nvSpPr>
        <p:spPr>
          <a:xfrm>
            <a:off x="812801" y="1638677"/>
            <a:ext cx="10974811" cy="923330"/>
          </a:xfrm>
          <a:prstGeom prst="rect">
            <a:avLst/>
          </a:prstGeom>
          <a:noFill/>
        </p:spPr>
        <p:txBody>
          <a:bodyPr wrap="square">
            <a:spAutoFit/>
          </a:bodyPr>
          <a:lstStyle/>
          <a:p>
            <a:pPr>
              <a:buClrTx/>
            </a:pPr>
            <a:r>
              <a:rPr lang="en-US" sz="1800" dirty="0">
                <a:latin typeface="Times New Roman" panose="02020603050405020304" pitchFamily="18" charset="0"/>
                <a:cs typeface="Times New Roman" panose="02020603050405020304" pitchFamily="18" charset="0"/>
              </a:rPr>
              <a:t>The starting point for 99415 is 30 minutes beyond the typical clinical staff time for ongoing assessment of the patient during the office visit. The table provides the typical clinical staff times for the E/M codes, the range of time beyond the clinical staff time for which 99415 may be reported, and the starting point at which 99416 may be reported.</a:t>
            </a:r>
          </a:p>
        </p:txBody>
      </p:sp>
    </p:spTree>
    <p:extLst>
      <p:ext uri="{BB962C8B-B14F-4D97-AF65-F5344CB8AC3E}">
        <p14:creationId xmlns:p14="http://schemas.microsoft.com/office/powerpoint/2010/main" val="287661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pPr lvl="0">
              <a:buClr>
                <a:srgbClr val="638BAD"/>
              </a:buClr>
            </a:pPr>
            <a:r>
              <a:rPr lang="en-US" sz="4000" dirty="0">
                <a:latin typeface="Times New Roman" panose="02020603050405020304" pitchFamily="18" charset="0"/>
                <a:cs typeface="Times New Roman" panose="02020603050405020304" pitchFamily="18" charset="0"/>
              </a:rPr>
              <a:t>Prolonged Services 99417</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43949" y="1600200"/>
            <a:ext cx="11344115" cy="5013132"/>
          </a:xfrm>
        </p:spPr>
        <p:txBody>
          <a:bodyPr>
            <a:noAutofit/>
          </a:bodyPr>
          <a:lstStyle/>
          <a:p>
            <a:pPr>
              <a:buClrTx/>
            </a:pPr>
            <a:r>
              <a:rPr lang="en-US" sz="2300" dirty="0">
                <a:solidFill>
                  <a:srgbClr val="0070C0"/>
                </a:solidFill>
                <a:latin typeface="Times New Roman" panose="02020603050405020304" pitchFamily="18" charset="0"/>
                <a:cs typeface="Times New Roman" panose="02020603050405020304" pitchFamily="18" charset="0"/>
              </a:rPr>
              <a:t>99417 - Prolonged Outpatient E/M Service With or Without Direct Patient Contact on the Date of an Office or Other Outpatient Service</a:t>
            </a:r>
          </a:p>
          <a:p>
            <a:pPr marL="365760" lvl="1" indent="0">
              <a:buNone/>
            </a:pPr>
            <a:r>
              <a:rPr lang="en-US" sz="2100" b="1" u="sng" dirty="0">
                <a:latin typeface="Times New Roman" panose="02020603050405020304" pitchFamily="18" charset="0"/>
                <a:cs typeface="Times New Roman" panose="02020603050405020304" pitchFamily="18" charset="0"/>
              </a:rPr>
              <a:t>99417</a:t>
            </a:r>
            <a:r>
              <a:rPr lang="en-US" sz="2100" dirty="0">
                <a:latin typeface="Times New Roman" panose="02020603050405020304" pitchFamily="18" charset="0"/>
                <a:cs typeface="Times New Roman" panose="02020603050405020304" pitchFamily="18" charset="0"/>
              </a:rPr>
              <a:t> – Prolonged </a:t>
            </a:r>
            <a:r>
              <a:rPr lang="en-US" sz="2100" u="sng" dirty="0">
                <a:latin typeface="Times New Roman" panose="02020603050405020304" pitchFamily="18" charset="0"/>
                <a:cs typeface="Times New Roman" panose="02020603050405020304" pitchFamily="18" charset="0"/>
              </a:rPr>
              <a:t>outpatient</a:t>
            </a:r>
            <a:r>
              <a:rPr lang="en-US" sz="2100" dirty="0">
                <a:latin typeface="Times New Roman" panose="02020603050405020304" pitchFamily="18" charset="0"/>
                <a:cs typeface="Times New Roman" panose="02020603050405020304" pitchFamily="18" charset="0"/>
              </a:rPr>
              <a:t> E/M service time, </a:t>
            </a:r>
            <a:r>
              <a:rPr lang="en-US" sz="2100" u="sng" dirty="0">
                <a:latin typeface="Times New Roman" panose="02020603050405020304" pitchFamily="18" charset="0"/>
                <a:cs typeface="Times New Roman" panose="02020603050405020304" pitchFamily="18" charset="0"/>
              </a:rPr>
              <a:t>with or without direct patient contact</a:t>
            </a:r>
            <a:r>
              <a:rPr lang="en-US" sz="2100" dirty="0">
                <a:latin typeface="Times New Roman" panose="02020603050405020304" pitchFamily="18" charset="0"/>
                <a:cs typeface="Times New Roman" panose="02020603050405020304" pitchFamily="18" charset="0"/>
              </a:rPr>
              <a:t>, beyond the required time of the highest level E/M service when the E/M code has been selected based on time; each 15 minutes. </a:t>
            </a:r>
          </a:p>
          <a:p>
            <a:pPr lvl="1">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Bill with 98003, 98007, 98011, 98015, 99205, 99215, 99245, 99345, 99350, 99483.</a:t>
            </a:r>
          </a:p>
          <a:p>
            <a:pPr lvl="1">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Do not count any additional time spent on a prior or subsequent date of service.</a:t>
            </a:r>
          </a:p>
          <a:p>
            <a:pPr lvl="1">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Do not count time spent on other services that are being separately billed.</a:t>
            </a:r>
          </a:p>
          <a:p>
            <a:pPr lvl="1">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Do not bill with 90833, 90836, 90838, 99358,99359, 99415, or 99416.</a:t>
            </a:r>
          </a:p>
          <a:p>
            <a:pPr lvl="1">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E/M code time threshold must have been surpassed by 15 minutes. </a:t>
            </a:r>
          </a:p>
          <a:p>
            <a:pPr lvl="1">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**May not be used for Medicare/Medicare Advantage (see G2212).</a:t>
            </a:r>
          </a:p>
          <a:p>
            <a:endParaRPr lang="en-US" sz="24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4428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CC42-DA56-2707-0A6B-F261AA7BF43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99417 Timetable and Examples</a:t>
            </a:r>
          </a:p>
        </p:txBody>
      </p:sp>
      <p:sp>
        <p:nvSpPr>
          <p:cNvPr id="4" name="Slide Number Placeholder 3">
            <a:extLst>
              <a:ext uri="{FF2B5EF4-FFF2-40B4-BE49-F238E27FC236}">
                <a16:creationId xmlns:a16="http://schemas.microsoft.com/office/drawing/2014/main" id="{8D1EEAB8-5C6F-0CD7-3CA9-EA2E5EEE76C6}"/>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27</a:t>
            </a:fld>
            <a:endParaRPr lang="en-US" dirty="0"/>
          </a:p>
        </p:txBody>
      </p:sp>
      <p:sp>
        <p:nvSpPr>
          <p:cNvPr id="10" name="Content Placeholder 9">
            <a:extLst>
              <a:ext uri="{FF2B5EF4-FFF2-40B4-BE49-F238E27FC236}">
                <a16:creationId xmlns:a16="http://schemas.microsoft.com/office/drawing/2014/main" id="{6DCAB58E-D9DA-D682-B4E9-E4E34F4980A1}"/>
              </a:ext>
            </a:extLst>
          </p:cNvPr>
          <p:cNvSpPr>
            <a:spLocks noGrp="1"/>
          </p:cNvSpPr>
          <p:nvPr>
            <p:ph sz="quarter" idx="1"/>
          </p:nvPr>
        </p:nvSpPr>
        <p:spPr>
          <a:xfrm>
            <a:off x="518140" y="1600200"/>
            <a:ext cx="11169924" cy="4495800"/>
          </a:xfrm>
        </p:spPr>
        <p:txBody>
          <a:bodyPr>
            <a:normAutofit/>
          </a:bodyPr>
          <a:lstStyle/>
          <a:p>
            <a:r>
              <a:rPr lang="en-US" sz="2000" dirty="0">
                <a:latin typeface="Aptos" panose="020B0004020202020204" pitchFamily="34" charset="0"/>
              </a:rPr>
              <a:t>Timetable:</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latin typeface="Aptos" panose="020B0004020202020204" pitchFamily="34" charset="0"/>
              </a:rPr>
              <a:t>Billing Multiple Units:</a:t>
            </a:r>
          </a:p>
        </p:txBody>
      </p:sp>
      <p:pic>
        <p:nvPicPr>
          <p:cNvPr id="23" name="Picture 22">
            <a:extLst>
              <a:ext uri="{FF2B5EF4-FFF2-40B4-BE49-F238E27FC236}">
                <a16:creationId xmlns:a16="http://schemas.microsoft.com/office/drawing/2014/main" id="{323B500A-0A7F-0E86-3DAD-640A9A414E42}"/>
              </a:ext>
            </a:extLst>
          </p:cNvPr>
          <p:cNvPicPr>
            <a:picLocks noChangeAspect="1"/>
          </p:cNvPicPr>
          <p:nvPr/>
        </p:nvPicPr>
        <p:blipFill>
          <a:blip r:embed="rId2"/>
          <a:stretch>
            <a:fillRect/>
          </a:stretch>
        </p:blipFill>
        <p:spPr>
          <a:xfrm>
            <a:off x="546936" y="4742345"/>
            <a:ext cx="11155332" cy="1314633"/>
          </a:xfrm>
          <a:prstGeom prst="rect">
            <a:avLst/>
          </a:prstGeom>
        </p:spPr>
      </p:pic>
      <p:pic>
        <p:nvPicPr>
          <p:cNvPr id="25" name="Picture 24">
            <a:extLst>
              <a:ext uri="{FF2B5EF4-FFF2-40B4-BE49-F238E27FC236}">
                <a16:creationId xmlns:a16="http://schemas.microsoft.com/office/drawing/2014/main" id="{4B100F39-A87A-06FD-48E8-B5ADA3251AB4}"/>
              </a:ext>
            </a:extLst>
          </p:cNvPr>
          <p:cNvPicPr>
            <a:picLocks noChangeAspect="1"/>
          </p:cNvPicPr>
          <p:nvPr/>
        </p:nvPicPr>
        <p:blipFill>
          <a:blip r:embed="rId3"/>
          <a:stretch>
            <a:fillRect/>
          </a:stretch>
        </p:blipFill>
        <p:spPr>
          <a:xfrm>
            <a:off x="546936" y="2057150"/>
            <a:ext cx="11083283" cy="2071230"/>
          </a:xfrm>
          <a:prstGeom prst="rect">
            <a:avLst/>
          </a:prstGeom>
        </p:spPr>
      </p:pic>
    </p:spTree>
    <p:extLst>
      <p:ext uri="{BB962C8B-B14F-4D97-AF65-F5344CB8AC3E}">
        <p14:creationId xmlns:p14="http://schemas.microsoft.com/office/powerpoint/2010/main" val="425212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AB04C-A737-6E6A-AD8E-CCABDA21200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Prolonged Services 99418</a:t>
            </a:r>
          </a:p>
        </p:txBody>
      </p:sp>
      <p:sp>
        <p:nvSpPr>
          <p:cNvPr id="4" name="Slide Number Placeholder 3">
            <a:extLst>
              <a:ext uri="{FF2B5EF4-FFF2-40B4-BE49-F238E27FC236}">
                <a16:creationId xmlns:a16="http://schemas.microsoft.com/office/drawing/2014/main" id="{EE053D2D-C544-BE28-3ADB-1665ACDADD9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28</a:t>
            </a:fld>
            <a:endParaRPr lang="en-US" dirty="0"/>
          </a:p>
        </p:txBody>
      </p:sp>
      <p:sp>
        <p:nvSpPr>
          <p:cNvPr id="5" name="Content Placeholder 4">
            <a:extLst>
              <a:ext uri="{FF2B5EF4-FFF2-40B4-BE49-F238E27FC236}">
                <a16:creationId xmlns:a16="http://schemas.microsoft.com/office/drawing/2014/main" id="{863D4116-A16D-D9BF-A072-3B3119C64B38}"/>
              </a:ext>
            </a:extLst>
          </p:cNvPr>
          <p:cNvSpPr>
            <a:spLocks noGrp="1"/>
          </p:cNvSpPr>
          <p:nvPr>
            <p:ph sz="quarter" idx="1"/>
          </p:nvPr>
        </p:nvSpPr>
        <p:spPr>
          <a:xfrm>
            <a:off x="470780" y="1600200"/>
            <a:ext cx="11217284" cy="5099364"/>
          </a:xfrm>
        </p:spPr>
        <p:txBody>
          <a:bodyPr>
            <a:normAutofit/>
          </a:bodyPr>
          <a:lstStyle/>
          <a:p>
            <a:r>
              <a:rPr lang="en-US" sz="2200" dirty="0">
                <a:solidFill>
                  <a:srgbClr val="0070C0"/>
                </a:solidFill>
                <a:latin typeface="Times New Roman" panose="02020603050405020304" pitchFamily="18" charset="0"/>
                <a:cs typeface="Times New Roman" panose="02020603050405020304" pitchFamily="18" charset="0"/>
              </a:rPr>
              <a:t>99418 - Prolonged Inpatient or Observation E/M Service With or Without Direct Patient Contact on the Date of an Office or Other Outpatient Service</a:t>
            </a:r>
          </a:p>
          <a:p>
            <a:pPr marL="365760" lvl="1" indent="0">
              <a:buNone/>
            </a:pPr>
            <a:r>
              <a:rPr lang="en-US" sz="1800" b="1" u="sng" dirty="0">
                <a:latin typeface="Times New Roman" panose="02020603050405020304" pitchFamily="18" charset="0"/>
                <a:cs typeface="Times New Roman" panose="02020603050405020304" pitchFamily="18" charset="0"/>
              </a:rPr>
              <a:t>99418</a:t>
            </a:r>
            <a:r>
              <a:rPr lang="en-US" sz="1800" dirty="0">
                <a:latin typeface="Times New Roman" panose="02020603050405020304" pitchFamily="18" charset="0"/>
                <a:cs typeface="Times New Roman" panose="02020603050405020304" pitchFamily="18" charset="0"/>
              </a:rPr>
              <a:t> -Prolonged </a:t>
            </a:r>
            <a:r>
              <a:rPr lang="en-US" sz="1800" u="sng" dirty="0">
                <a:latin typeface="Times New Roman" panose="02020603050405020304" pitchFamily="18" charset="0"/>
                <a:cs typeface="Times New Roman" panose="02020603050405020304" pitchFamily="18" charset="0"/>
              </a:rPr>
              <a:t>inpatient or observation </a:t>
            </a:r>
            <a:r>
              <a:rPr lang="en-US" sz="1800" dirty="0">
                <a:latin typeface="Times New Roman" panose="02020603050405020304" pitchFamily="18" charset="0"/>
                <a:cs typeface="Times New Roman" panose="02020603050405020304" pitchFamily="18" charset="0"/>
              </a:rPr>
              <a:t>evaluation and management service(s) time with or without direct patient contact beyond the required time of the highest level E/M service when the E/M code has been selected based on time; each 15 minutes of total time. </a:t>
            </a:r>
          </a:p>
          <a:p>
            <a:pPr lvl="1">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Bill with 99223, 99233, 99236, 99255, 99306, 99310.</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bill with 90833, 90836, 90838, 99358,99359, 99415, or 99416.</a:t>
            </a:r>
          </a:p>
          <a:p>
            <a:pPr lvl="1">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Use when the E/M code time threshold has been surpassed by 15 minutes.</a:t>
            </a:r>
          </a:p>
          <a:p>
            <a:pPr lvl="1">
              <a:buFont typeface="Wingdings" panose="05000000000000000000" pitchFamily="2" charset="2"/>
              <a:buChar char="§"/>
            </a:pPr>
            <a:endParaRPr lang="en-US" sz="1800" dirty="0">
              <a:latin typeface="Aptos" panose="020B0004020202020204" pitchFamily="34" charset="0"/>
              <a:cs typeface="Times New Roman" panose="02020603050405020304" pitchFamily="18" charset="0"/>
            </a:endParaRPr>
          </a:p>
          <a:p>
            <a:pPr lvl="1">
              <a:buFont typeface="Wingdings" panose="05000000000000000000" pitchFamily="2" charset="2"/>
              <a:buChar char="§"/>
            </a:pPr>
            <a:endParaRPr lang="en-US" sz="1800" dirty="0">
              <a:latin typeface="Aptos" panose="020B0004020202020204" pitchFamily="34" charset="0"/>
              <a:cs typeface="Times New Roman" panose="02020603050405020304" pitchFamily="18" charset="0"/>
            </a:endParaRPr>
          </a:p>
          <a:p>
            <a:pPr lvl="1">
              <a:buFont typeface="Wingdings" panose="05000000000000000000" pitchFamily="2" charset="2"/>
              <a:buChar char="§"/>
            </a:pPr>
            <a:endParaRPr lang="en-US" sz="1800" dirty="0">
              <a:latin typeface="Aptos" panose="020B0004020202020204" pitchFamily="34" charset="0"/>
              <a:cs typeface="Times New Roman" panose="02020603050405020304" pitchFamily="18" charset="0"/>
            </a:endParaRPr>
          </a:p>
          <a:p>
            <a:pPr lvl="1">
              <a:buFont typeface="Wingdings" panose="05000000000000000000" pitchFamily="2" charset="2"/>
              <a:buChar char="§"/>
            </a:pPr>
            <a:endParaRPr lang="en-US" sz="1800" dirty="0">
              <a:latin typeface="Aptos" panose="020B0004020202020204" pitchFamily="34" charset="0"/>
              <a:cs typeface="Times New Roman" panose="02020603050405020304" pitchFamily="18" charset="0"/>
            </a:endParaRPr>
          </a:p>
          <a:p>
            <a:pPr lvl="1">
              <a:buFont typeface="Wingdings" panose="05000000000000000000" pitchFamily="2" charset="2"/>
              <a:buChar char="§"/>
            </a:pPr>
            <a:endParaRPr lang="en-US" sz="1800" dirty="0">
              <a:latin typeface="Aptos" panose="020B0004020202020204" pitchFamily="34" charset="0"/>
              <a:cs typeface="Times New Roman" panose="02020603050405020304" pitchFamily="18" charset="0"/>
            </a:endParaRPr>
          </a:p>
          <a:p>
            <a:pPr marL="365760" lvl="1" indent="0">
              <a:buNone/>
            </a:pPr>
            <a:endParaRPr lang="en-US" sz="1800" dirty="0">
              <a:latin typeface="Aptos" panose="020B0004020202020204" pitchFamily="34" charset="0"/>
              <a:cs typeface="Times New Roman" panose="02020603050405020304" pitchFamily="18" charset="0"/>
            </a:endParaRPr>
          </a:p>
          <a:p>
            <a:pPr indent="-274320"/>
            <a:endParaRPr lang="en-US" sz="2000" dirty="0">
              <a:latin typeface="Aptos" panose="020B0004020202020204" pitchFamily="34" charset="0"/>
              <a:cs typeface="Times New Roman" panose="02020603050405020304" pitchFamily="18" charset="0"/>
            </a:endParaRPr>
          </a:p>
          <a:p>
            <a:pPr indent="-274320"/>
            <a:endParaRPr lang="en-US" sz="2100" dirty="0">
              <a:latin typeface="Aptos" panose="020B0004020202020204" pitchFamily="34" charset="0"/>
              <a:cs typeface="Times New Roman" panose="02020603050405020304" pitchFamily="18" charset="0"/>
            </a:endParaRPr>
          </a:p>
          <a:p>
            <a:endParaRPr lang="en-US" dirty="0"/>
          </a:p>
        </p:txBody>
      </p:sp>
      <p:pic>
        <p:nvPicPr>
          <p:cNvPr id="6" name="Content Placeholder 12">
            <a:extLst>
              <a:ext uri="{FF2B5EF4-FFF2-40B4-BE49-F238E27FC236}">
                <a16:creationId xmlns:a16="http://schemas.microsoft.com/office/drawing/2014/main" id="{7225FA85-FA4F-CB6C-B6AE-B873D41C6ED7}"/>
              </a:ext>
            </a:extLst>
          </p:cNvPr>
          <p:cNvPicPr>
            <a:picLocks noChangeAspect="1"/>
          </p:cNvPicPr>
          <p:nvPr/>
        </p:nvPicPr>
        <p:blipFill>
          <a:blip r:embed="rId2"/>
          <a:stretch>
            <a:fillRect/>
          </a:stretch>
        </p:blipFill>
        <p:spPr>
          <a:xfrm>
            <a:off x="816864" y="4553737"/>
            <a:ext cx="10559253" cy="1964757"/>
          </a:xfrm>
          <a:prstGeom prst="rect">
            <a:avLst/>
          </a:prstGeom>
        </p:spPr>
      </p:pic>
    </p:spTree>
    <p:extLst>
      <p:ext uri="{BB962C8B-B14F-4D97-AF65-F5344CB8AC3E}">
        <p14:creationId xmlns:p14="http://schemas.microsoft.com/office/powerpoint/2010/main" val="47460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pPr lvl="0">
              <a:buClr>
                <a:srgbClr val="638BAD"/>
              </a:buClr>
            </a:pPr>
            <a:r>
              <a:rPr lang="en-US" sz="4000" dirty="0">
                <a:latin typeface="Times New Roman" panose="02020603050405020304" pitchFamily="18" charset="0"/>
                <a:cs typeface="Times New Roman" panose="02020603050405020304" pitchFamily="18" charset="0"/>
              </a:rPr>
              <a:t>Prolonged Services 99358-99359</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15BF4D13-6816-46F9-924F-15B528CC830B}"/>
              </a:ext>
            </a:extLst>
          </p:cNvPr>
          <p:cNvSpPr>
            <a:spLocks noGrp="1"/>
          </p:cNvSpPr>
          <p:nvPr>
            <p:ph sz="quarter" idx="1"/>
          </p:nvPr>
        </p:nvSpPr>
        <p:spPr>
          <a:xfrm>
            <a:off x="343949" y="1600200"/>
            <a:ext cx="11344115" cy="5144632"/>
          </a:xfrm>
        </p:spPr>
        <p:txBody>
          <a:bodyPr>
            <a:noAutofit/>
          </a:bodyPr>
          <a:lstStyle/>
          <a:p>
            <a:pPr>
              <a:buClrTx/>
            </a:pPr>
            <a:r>
              <a:rPr lang="en-US" sz="1800" dirty="0">
                <a:solidFill>
                  <a:srgbClr val="0070C0"/>
                </a:solidFill>
                <a:latin typeface="Times New Roman" panose="02020603050405020304" pitchFamily="18" charset="0"/>
                <a:cs typeface="Times New Roman" panose="02020603050405020304" pitchFamily="18" charset="0"/>
              </a:rPr>
              <a:t>99358-99359 - Prolonged Service Without Direct Patient Contact on Date Other Than the Face-to-Face Evaluation and Management Service</a:t>
            </a:r>
          </a:p>
          <a:p>
            <a:pPr>
              <a:buClrTx/>
            </a:pPr>
            <a:r>
              <a:rPr lang="en-US" sz="1500" dirty="0">
                <a:latin typeface="Times New Roman" panose="02020603050405020304" pitchFamily="18" charset="0"/>
                <a:cs typeface="Times New Roman" panose="02020603050405020304" pitchFamily="18" charset="0"/>
              </a:rPr>
              <a:t>Codes 99358 and 99359 are used when a prolonged service is provided that is neither face-to-face time in the outpatient, inpatient, or observation setting, nor additional unit/floor time in the hospital or nursing facility setting and must be reported on a date other than the face-to-face service to which it is related even if the time spent on that date is not continuous. Codes 99358, 99359 may be used during the same session of an E/M service, </a:t>
            </a:r>
            <a:r>
              <a:rPr lang="en-US" sz="1500" i="1" dirty="0">
                <a:latin typeface="Times New Roman" panose="02020603050405020304" pitchFamily="18" charset="0"/>
                <a:cs typeface="Times New Roman" panose="02020603050405020304" pitchFamily="18" charset="0"/>
              </a:rPr>
              <a:t>except</a:t>
            </a:r>
            <a:r>
              <a:rPr lang="en-US" sz="1500" dirty="0">
                <a:latin typeface="Times New Roman" panose="02020603050405020304" pitchFamily="18" charset="0"/>
                <a:cs typeface="Times New Roman" panose="02020603050405020304" pitchFamily="18" charset="0"/>
              </a:rPr>
              <a:t> office or other outpatient services (99202, 99203, 99204, 99205, 99211, 99212, 99213, 99214, 99215). </a:t>
            </a:r>
          </a:p>
          <a:p>
            <a:pPr marL="365760" lvl="1" indent="0">
              <a:buClrTx/>
              <a:buNone/>
            </a:pPr>
            <a:r>
              <a:rPr lang="en-US" sz="1500" b="1" dirty="0">
                <a:latin typeface="Times New Roman" panose="02020603050405020304" pitchFamily="18" charset="0"/>
                <a:cs typeface="Times New Roman" panose="02020603050405020304" pitchFamily="18" charset="0"/>
              </a:rPr>
              <a:t>99358</a:t>
            </a:r>
            <a:r>
              <a:rPr lang="en-US" sz="1500" dirty="0">
                <a:latin typeface="Times New Roman" panose="02020603050405020304" pitchFamily="18" charset="0"/>
                <a:cs typeface="Times New Roman" panose="02020603050405020304" pitchFamily="18" charset="0"/>
              </a:rPr>
              <a:t> - Prolonged evaluation and management service before and/or after direct patient care; first hour </a:t>
            </a:r>
          </a:p>
          <a:p>
            <a:pPr lvl="1">
              <a:buClrTx/>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Do not report 99358, 99359 on the same date of service as 99417.</a:t>
            </a:r>
          </a:p>
          <a:p>
            <a:pPr lvl="1">
              <a:buClrTx/>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Do not report 99358, 99359 during the same month with 99484, 99487-99489, 99490, 99491, 99492, 99493, 99494. </a:t>
            </a:r>
          </a:p>
          <a:p>
            <a:pPr lvl="1">
              <a:buClrTx/>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Do not report 99358, 99359 when performed during the service time of codes 99495 or 99496, if reporting 99495 or 99496.</a:t>
            </a:r>
          </a:p>
          <a:p>
            <a:pPr lvl="1">
              <a:buClrTx/>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May be reported for prolonged services in relation to any evaluation and management service at any level on a date other than the face-to-face service, whether or not time was used to select the level of the face-to-face service.</a:t>
            </a:r>
          </a:p>
          <a:p>
            <a:pPr lvl="1">
              <a:buClrTx/>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Do not count time spent on other services that are being separately billed.</a:t>
            </a:r>
          </a:p>
          <a:p>
            <a:pPr lvl="1">
              <a:buClrTx/>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May be used when the E/M code time threshold has been surpassed by 30 minutes.</a:t>
            </a:r>
            <a:endParaRPr lang="en-US" sz="1500" dirty="0">
              <a:solidFill>
                <a:srgbClr val="FF0000"/>
              </a:solidFill>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
            </a:pPr>
            <a:endParaRPr lang="en-US" sz="800" dirty="0">
              <a:latin typeface="Times New Roman" panose="02020603050405020304" pitchFamily="18" charset="0"/>
              <a:cs typeface="Times New Roman" panose="02020603050405020304" pitchFamily="18" charset="0"/>
            </a:endParaRPr>
          </a:p>
          <a:p>
            <a:pPr lvl="2">
              <a:buClrTx/>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99359 </a:t>
            </a:r>
            <a:r>
              <a:rPr lang="en-US" sz="1400" dirty="0">
                <a:latin typeface="Times New Roman" panose="02020603050405020304" pitchFamily="18" charset="0"/>
                <a:cs typeface="Times New Roman" panose="02020603050405020304" pitchFamily="18" charset="0"/>
              </a:rPr>
              <a:t>- Each additional 30 minutes beyond the first hour (99358). </a:t>
            </a:r>
          </a:p>
          <a:p>
            <a:pPr lvl="3">
              <a:buClrTx/>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May be used to report the final 15 to 30 minutes of prolonged service on a given date. </a:t>
            </a:r>
            <a:endParaRPr 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04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2021 Summary of Revisions - 99201-99215</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3</a:t>
            </a:fld>
            <a:endParaRPr lang="en-US" dirty="0"/>
          </a:p>
        </p:txBody>
      </p:sp>
      <p:sp>
        <p:nvSpPr>
          <p:cNvPr id="5" name="Content Placeholder 4">
            <a:extLst>
              <a:ext uri="{FF2B5EF4-FFF2-40B4-BE49-F238E27FC236}">
                <a16:creationId xmlns:a16="http://schemas.microsoft.com/office/drawing/2014/main" id="{E5E8B8D0-6D52-47E5-9CA8-F39264D066DA}"/>
              </a:ext>
            </a:extLst>
          </p:cNvPr>
          <p:cNvSpPr>
            <a:spLocks noGrp="1"/>
          </p:cNvSpPr>
          <p:nvPr>
            <p:ph sz="quarter" idx="1"/>
          </p:nvPr>
        </p:nvSpPr>
        <p:spPr>
          <a:xfrm>
            <a:off x="816864" y="1600200"/>
            <a:ext cx="10871200" cy="5029200"/>
          </a:xfrm>
        </p:spPr>
        <p:txBody>
          <a:bodyPr>
            <a:normAutofit lnSpcReduction="10000"/>
          </a:bodyPr>
          <a:lstStyle/>
          <a:p>
            <a:pPr marL="342900" marR="0" lvl="0" indent="-342900">
              <a:lnSpc>
                <a:spcPct val="107000"/>
              </a:lnSpc>
              <a:spcBef>
                <a:spcPts val="0"/>
              </a:spcBef>
              <a:spcAft>
                <a:spcPts val="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Eliminated history and physical as elements for code selection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These elements are no longer to be considered/counted in selecting the appropriate code levels for 99202-99215.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Allowed physicians to choose documentation based on Medical Decision Making (MDM) or Total Time: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82980" lvl="1" indent="-342900">
              <a:lnSpc>
                <a:spcPct val="107000"/>
              </a:lnSpc>
              <a:spcBef>
                <a:spcPts val="0"/>
              </a:spcBef>
              <a:buClrTx/>
              <a:buFont typeface="Wingdings" panose="05000000000000000000" pitchFamily="2" charset="2"/>
              <a:buChar char="§"/>
              <a:tabLst>
                <a:tab pos="685800" algn="l"/>
              </a:tabLst>
            </a:pP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MDM: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The Workgroup did not materially change the three current MDM sub-components but did provide extensive edits to the elements for code selection and revised/created numerous clarifying definitions in the E/M guidelines. </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982980" lvl="1" indent="-342900">
              <a:lnSpc>
                <a:spcPct val="107000"/>
              </a:lnSpc>
              <a:spcBef>
                <a:spcPts val="0"/>
              </a:spcBef>
              <a:buClrTx/>
              <a:buFont typeface="Wingdings" panose="05000000000000000000" pitchFamily="2" charset="2"/>
              <a:buChar char="§"/>
              <a:tabLst>
                <a:tab pos="685800" algn="l"/>
              </a:tabLst>
            </a:pPr>
            <a:r>
              <a:rPr lang="en-US" sz="1500" b="1" dirty="0">
                <a:effectLst/>
                <a:latin typeface="Times New Roman" panose="02020603050405020304" pitchFamily="18" charset="0"/>
                <a:ea typeface="Times New Roman" panose="02020603050405020304" pitchFamily="18" charset="0"/>
                <a:cs typeface="Times New Roman" panose="02020603050405020304" pitchFamily="18" charset="0"/>
              </a:rPr>
              <a:t>Time:</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The definition of time is a minimum time, not typical time, and represents total physician/qualified health care professional (QHP) time on the date of service. These definitions only apply when code selection is based on time as opposed to MDM.</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Modified the criteria for MDM: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82980" lvl="1" indent="-342900">
              <a:lnSpc>
                <a:spcPct val="107000"/>
              </a:lnSpc>
              <a:spcBef>
                <a:spcPts val="0"/>
              </a:spcBef>
              <a:buClrTx/>
              <a:buFont typeface="Wingdings" panose="05000000000000000000" pitchFamily="2" charset="2"/>
              <a:buChar char="§"/>
              <a:tabLst>
                <a:tab pos="68580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Removed ambiguous terms (e.g. “mild”) and defined previously ambiguous concepts (e.g. “acute or chronic illness with systemic symptoms”).</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982980" lvl="1" indent="-342900">
              <a:lnSpc>
                <a:spcPct val="107000"/>
              </a:lnSpc>
              <a:spcBef>
                <a:spcPts val="0"/>
              </a:spcBef>
              <a:buClrTx/>
              <a:buFont typeface="Wingdings" panose="05000000000000000000" pitchFamily="2" charset="2"/>
              <a:buChar char="§"/>
              <a:tabLst>
                <a:tab pos="68580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Defined important terms, such as “independent historian.”</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982980" lvl="1" indent="-342900">
              <a:lnSpc>
                <a:spcPct val="107000"/>
              </a:lnSpc>
              <a:spcBef>
                <a:spcPts val="0"/>
              </a:spcBef>
              <a:buClrTx/>
              <a:buFont typeface="Wingdings" panose="05000000000000000000" pitchFamily="2" charset="2"/>
              <a:buChar char="§"/>
              <a:tabLst>
                <a:tab pos="68580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Re-defined the data elements to move away from simply adding up tasks to focusing on tasks that affect the management of the patient (e.g. independent interpretation of a test performed by another provider and/or discussion of test interpretation with an external physician/QHP).</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Deleted CPT code 99201: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As 99201 and 99202 are both straightforward MDM and only differentiated by history and exam elements which are no longer used for code selection, 99201 was eliminated.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Created a shorter prolonged services code: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shorter prolonged services code was created that would capture physician/QHP time in 15-minute increments, only to be reported with 99205 and 99215 when time is the basis for code selection.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0">
              <a:buClr>
                <a:srgbClr val="638BAD"/>
              </a:buClr>
            </a:pPr>
            <a:endParaRPr lang="en-US" sz="19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17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0F9E-22A0-D6A6-BBF0-83807C181EA3}"/>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99358-99359</a:t>
            </a:r>
            <a:r>
              <a:rPr lang="en-US" dirty="0">
                <a:latin typeface="Times New Roman" panose="02020603050405020304" pitchFamily="18" charset="0"/>
                <a:cs typeface="Times New Roman" panose="02020603050405020304" pitchFamily="18" charset="0"/>
              </a:rPr>
              <a:t> Timetable Example</a:t>
            </a:r>
          </a:p>
        </p:txBody>
      </p:sp>
      <p:sp>
        <p:nvSpPr>
          <p:cNvPr id="3" name="Footer Placeholder 2">
            <a:extLst>
              <a:ext uri="{FF2B5EF4-FFF2-40B4-BE49-F238E27FC236}">
                <a16:creationId xmlns:a16="http://schemas.microsoft.com/office/drawing/2014/main" id="{7FC8F6E1-644D-5B8D-22B4-679BE742CEE8}"/>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46F6061E-1BAB-3E42-76C8-ACF3BD1EAC7C}"/>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30</a:t>
            </a:fld>
            <a:endParaRPr lang="en-US" dirty="0"/>
          </a:p>
        </p:txBody>
      </p:sp>
      <p:pic>
        <p:nvPicPr>
          <p:cNvPr id="7" name="Content Placeholder 6">
            <a:extLst>
              <a:ext uri="{FF2B5EF4-FFF2-40B4-BE49-F238E27FC236}">
                <a16:creationId xmlns:a16="http://schemas.microsoft.com/office/drawing/2014/main" id="{C46B2709-ACEC-AEC6-FE13-56C637138915}"/>
              </a:ext>
            </a:extLst>
          </p:cNvPr>
          <p:cNvPicPr>
            <a:picLocks noGrp="1" noChangeAspect="1"/>
          </p:cNvPicPr>
          <p:nvPr>
            <p:ph sz="quarter" idx="1"/>
          </p:nvPr>
        </p:nvPicPr>
        <p:blipFill>
          <a:blip r:embed="rId2"/>
          <a:stretch>
            <a:fillRect/>
          </a:stretch>
        </p:blipFill>
        <p:spPr>
          <a:xfrm>
            <a:off x="1075603" y="2881177"/>
            <a:ext cx="10355120" cy="1933845"/>
          </a:xfrm>
        </p:spPr>
      </p:pic>
    </p:spTree>
    <p:extLst>
      <p:ext uri="{BB962C8B-B14F-4D97-AF65-F5344CB8AC3E}">
        <p14:creationId xmlns:p14="http://schemas.microsoft.com/office/powerpoint/2010/main" val="253675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D80-F229-41C0-8452-FC20B4C2E750}"/>
              </a:ext>
            </a:extLst>
          </p:cNvPr>
          <p:cNvSpPr>
            <a:spLocks noGrp="1"/>
          </p:cNvSpPr>
          <p:nvPr>
            <p:ph type="title"/>
          </p:nvPr>
        </p:nvSpPr>
        <p:spPr/>
        <p:txBody>
          <a:bodyPr>
            <a:normAutofit/>
          </a:bodyPr>
          <a:lstStyle/>
          <a:p>
            <a:r>
              <a:rPr lang="en-US" sz="5400" dirty="0">
                <a:latin typeface="Times New Roman" panose="02020603050405020304" pitchFamily="18" charset="0"/>
                <a:cs typeface="Times New Roman" panose="02020603050405020304" pitchFamily="18" charset="0"/>
              </a:rPr>
              <a:t>E/M Time Thresholds</a:t>
            </a:r>
          </a:p>
        </p:txBody>
      </p:sp>
      <p:sp>
        <p:nvSpPr>
          <p:cNvPr id="4" name="Slide Number Placeholder 3">
            <a:extLst>
              <a:ext uri="{FF2B5EF4-FFF2-40B4-BE49-F238E27FC236}">
                <a16:creationId xmlns:a16="http://schemas.microsoft.com/office/drawing/2014/main" id="{2CFFAF5E-6B9C-5CF0-D1DC-96E4D110C5A4}"/>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31</a:t>
            </a:fld>
            <a:endParaRPr lang="en-US" dirty="0"/>
          </a:p>
        </p:txBody>
      </p:sp>
      <p:pic>
        <p:nvPicPr>
          <p:cNvPr id="14" name="Content Placeholder 13">
            <a:extLst>
              <a:ext uri="{FF2B5EF4-FFF2-40B4-BE49-F238E27FC236}">
                <a16:creationId xmlns:a16="http://schemas.microsoft.com/office/drawing/2014/main" id="{0FA786C7-6879-57B7-F2EC-6D37EFE01177}"/>
              </a:ext>
            </a:extLst>
          </p:cNvPr>
          <p:cNvPicPr>
            <a:picLocks noGrp="1" noChangeAspect="1"/>
          </p:cNvPicPr>
          <p:nvPr>
            <p:ph sz="quarter" idx="1"/>
          </p:nvPr>
        </p:nvPicPr>
        <p:blipFill>
          <a:blip r:embed="rId2"/>
          <a:stretch>
            <a:fillRect/>
          </a:stretch>
        </p:blipFill>
        <p:spPr>
          <a:xfrm>
            <a:off x="2067287" y="2790677"/>
            <a:ext cx="8335538" cy="2114845"/>
          </a:xfrm>
        </p:spPr>
      </p:pic>
    </p:spTree>
    <p:extLst>
      <p:ext uri="{BB962C8B-B14F-4D97-AF65-F5344CB8AC3E}">
        <p14:creationId xmlns:p14="http://schemas.microsoft.com/office/powerpoint/2010/main" val="1647900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4E753-15FC-33CC-8160-58DB6DCC7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B0D7E-5E3C-F9D8-1880-B772E2751A00}"/>
              </a:ext>
            </a:extLst>
          </p:cNvPr>
          <p:cNvSpPr>
            <a:spLocks noGrp="1"/>
          </p:cNvSpPr>
          <p:nvPr>
            <p:ph type="ctrTitle"/>
          </p:nvPr>
        </p:nvSpPr>
        <p:spPr/>
        <p:txBody>
          <a:bodyPr/>
          <a:lstStyle/>
          <a:p>
            <a:r>
              <a:rPr lang="en-US" sz="6000" dirty="0">
                <a:latin typeface="Times New Roman" panose="02020603050405020304" pitchFamily="18" charset="0"/>
                <a:cs typeface="Times New Roman" panose="02020603050405020304" pitchFamily="18" charset="0"/>
              </a:rPr>
              <a:t>Medicare </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Prolonged Services</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C9C4539-0F9A-1780-95B6-A8665BE7AB77}"/>
              </a:ext>
            </a:extLst>
          </p:cNvPr>
          <p:cNvSpPr>
            <a:spLocks noGrp="1"/>
          </p:cNvSpPr>
          <p:nvPr>
            <p:ph type="subTitle" idx="1"/>
          </p:nvPr>
        </p:nvSpPr>
        <p:spPr/>
        <p:txBody>
          <a:bodyPr>
            <a:normAutofit/>
          </a:bodyPr>
          <a:lstStyle/>
          <a:p>
            <a:r>
              <a:rPr lang="en-US" sz="3600" dirty="0">
                <a:latin typeface="Times New Roman" panose="02020603050405020304" pitchFamily="18" charset="0"/>
                <a:cs typeface="Times New Roman" panose="02020603050405020304" pitchFamily="18" charset="0"/>
              </a:rPr>
              <a:t>Guidelines, Definitions, and Billing Requirements</a:t>
            </a:r>
          </a:p>
        </p:txBody>
      </p:sp>
      <p:pic>
        <p:nvPicPr>
          <p:cNvPr id="5" name="Picture 4">
            <a:extLst>
              <a:ext uri="{FF2B5EF4-FFF2-40B4-BE49-F238E27FC236}">
                <a16:creationId xmlns:a16="http://schemas.microsoft.com/office/drawing/2014/main" id="{0B1B4620-A140-1442-6CCF-CCC3F431B264}"/>
              </a:ext>
            </a:extLst>
          </p:cNvPr>
          <p:cNvPicPr>
            <a:picLocks noChangeAspect="1"/>
          </p:cNvPicPr>
          <p:nvPr/>
        </p:nvPicPr>
        <p:blipFill>
          <a:blip r:embed="rId2"/>
          <a:stretch>
            <a:fillRect/>
          </a:stretch>
        </p:blipFill>
        <p:spPr>
          <a:xfrm>
            <a:off x="9355189" y="191971"/>
            <a:ext cx="2191056" cy="838317"/>
          </a:xfrm>
          <a:prstGeom prst="rect">
            <a:avLst/>
          </a:prstGeom>
        </p:spPr>
      </p:pic>
    </p:spTree>
    <p:extLst>
      <p:ext uri="{BB962C8B-B14F-4D97-AF65-F5344CB8AC3E}">
        <p14:creationId xmlns:p14="http://schemas.microsoft.com/office/powerpoint/2010/main" val="117435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1BE97-D4B9-587C-186F-BD1E196C1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64C23-F89B-0D20-215B-F59BDDB78A4F}"/>
              </a:ext>
            </a:extLst>
          </p:cNvPr>
          <p:cNvSpPr>
            <a:spLocks noGrp="1"/>
          </p:cNvSpPr>
          <p:nvPr>
            <p:ph type="title"/>
          </p:nvPr>
        </p:nvSpPr>
        <p:spPr/>
        <p:txBody>
          <a:bodyPr>
            <a:normAutofit/>
          </a:bodyPr>
          <a:lstStyle/>
          <a:p>
            <a:pPr lvl="0">
              <a:buClr>
                <a:srgbClr val="638BAD"/>
              </a:buClr>
            </a:pPr>
            <a:r>
              <a:rPr lang="en-US" sz="3400" dirty="0">
                <a:latin typeface="Times New Roman" panose="02020603050405020304" pitchFamily="18" charset="0"/>
                <a:cs typeface="Times New Roman" panose="02020603050405020304" pitchFamily="18" charset="0"/>
              </a:rPr>
              <a:t>Medicare Prolonged Services G2212-G0514</a:t>
            </a:r>
          </a:p>
        </p:txBody>
      </p:sp>
      <p:sp>
        <p:nvSpPr>
          <p:cNvPr id="3" name="Footer Placeholder 2">
            <a:extLst>
              <a:ext uri="{FF2B5EF4-FFF2-40B4-BE49-F238E27FC236}">
                <a16:creationId xmlns:a16="http://schemas.microsoft.com/office/drawing/2014/main" id="{9AF39913-AC19-634E-C017-A5179236BA5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DF08C2E2-41E1-BCC9-1021-E6AE4ADDD8CC}"/>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0BF47B39-8C0B-0605-F0EE-927C4DAAB319}"/>
              </a:ext>
            </a:extLst>
          </p:cNvPr>
          <p:cNvSpPr>
            <a:spLocks noGrp="1"/>
          </p:cNvSpPr>
          <p:nvPr>
            <p:ph sz="quarter" idx="1"/>
          </p:nvPr>
        </p:nvSpPr>
        <p:spPr>
          <a:xfrm>
            <a:off x="343949" y="1600200"/>
            <a:ext cx="11344115" cy="5013132"/>
          </a:xfrm>
        </p:spPr>
        <p:txBody>
          <a:bodyPr>
            <a:noAutofit/>
          </a:bodyPr>
          <a:lstStyle/>
          <a:p>
            <a:pPr algn="l">
              <a:spcBef>
                <a:spcPts val="750"/>
              </a:spcBef>
              <a:spcAft>
                <a:spcPts val="600"/>
              </a:spcAft>
            </a:pPr>
            <a:r>
              <a:rPr lang="en-US" sz="2000" dirty="0">
                <a:latin typeface="Times New Roman" panose="02020603050405020304" pitchFamily="18" charset="0"/>
                <a:cs typeface="Times New Roman" panose="02020603050405020304" pitchFamily="18" charset="0"/>
              </a:rPr>
              <a:t>CMS created HCPCS codes when billing Medicare for prolonged Evaluation and Management (E/M) services which exceeds the maximum time for the highest level E/M code in each category by at least 15 minutes on the date of service. CMS prolonged service guidelines are different from CPT. Medicare Administrative Contractors (MACs) will process claims per the Internet Only Manual (IOM) Publication 100-04, Medicare Claims Processing Manual, </a:t>
            </a:r>
            <a:r>
              <a:rPr lang="en-US" sz="20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Chapter 12, section 30.6.15</a:t>
            </a:r>
            <a:r>
              <a:rPr lang="en-US" sz="2000" dirty="0">
                <a:latin typeface="Times New Roman" panose="02020603050405020304" pitchFamily="18" charset="0"/>
                <a:cs typeface="Times New Roman" panose="02020603050405020304" pitchFamily="18" charset="0"/>
              </a:rPr>
              <a:t>.</a:t>
            </a:r>
          </a:p>
          <a:p>
            <a:pPr marL="342900" indent="-342900" algn="l">
              <a:spcBef>
                <a:spcPts val="750"/>
              </a:spcBef>
              <a:spcAft>
                <a:spcPts val="600"/>
              </a:spcAft>
              <a:buClr>
                <a:schemeClr val="tx1"/>
              </a:buClr>
              <a:buFont typeface="Wingdings" panose="05000000000000000000" pitchFamily="2" charset="2"/>
              <a:buChar char="§"/>
            </a:pPr>
            <a:r>
              <a:rPr lang="en-US" sz="1600" b="1" i="0" dirty="0">
                <a:effectLst/>
                <a:latin typeface="Times New Roman" panose="02020603050405020304" pitchFamily="18" charset="0"/>
                <a:cs typeface="Times New Roman" panose="02020603050405020304" pitchFamily="18" charset="0"/>
              </a:rPr>
              <a:t>G2212</a:t>
            </a:r>
            <a:r>
              <a:rPr lang="en-US" sz="1600" b="0" i="0" dirty="0">
                <a:effectLst/>
                <a:latin typeface="Times New Roman" panose="02020603050405020304" pitchFamily="18" charset="0"/>
                <a:cs typeface="Times New Roman" panose="02020603050405020304" pitchFamily="18" charset="0"/>
              </a:rPr>
              <a:t>:  Prolonged office or outpatient E/M services</a:t>
            </a:r>
          </a:p>
          <a:p>
            <a:pPr marL="342900" indent="-342900" algn="l">
              <a:spcBef>
                <a:spcPts val="750"/>
              </a:spcBef>
              <a:spcAft>
                <a:spcPts val="600"/>
              </a:spcAft>
              <a:buClr>
                <a:schemeClr val="tx1"/>
              </a:buClr>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G0513:  </a:t>
            </a:r>
            <a:r>
              <a:rPr lang="en-US" sz="1600" b="0" i="0" dirty="0">
                <a:effectLst/>
                <a:latin typeface="Times New Roman" panose="02020603050405020304" pitchFamily="18" charset="0"/>
                <a:cs typeface="Times New Roman" panose="02020603050405020304" pitchFamily="18" charset="0"/>
              </a:rPr>
              <a:t>Prolonged preventive service; first 30 minutes</a:t>
            </a:r>
            <a:endParaRPr lang="en-US" sz="1600" i="0" dirty="0">
              <a:effectLst/>
              <a:latin typeface="Times New Roman" panose="02020603050405020304" pitchFamily="18" charset="0"/>
              <a:cs typeface="Times New Roman" panose="02020603050405020304" pitchFamily="18" charset="0"/>
            </a:endParaRPr>
          </a:p>
          <a:p>
            <a:pPr marL="925830" lvl="1" indent="-285750">
              <a:spcBef>
                <a:spcPts val="750"/>
              </a:spcBef>
              <a:spcAft>
                <a:spcPts val="600"/>
              </a:spcAft>
              <a:buClr>
                <a:schemeClr val="tx1"/>
              </a:buClr>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G0514: </a:t>
            </a:r>
            <a:r>
              <a:rPr lang="en-US" sz="1600" dirty="0">
                <a:latin typeface="Times New Roman" panose="02020603050405020304" pitchFamily="18" charset="0"/>
                <a:cs typeface="Times New Roman" panose="02020603050405020304" pitchFamily="18" charset="0"/>
              </a:rPr>
              <a:t>Each additional 30 minutes</a:t>
            </a:r>
          </a:p>
          <a:p>
            <a:pPr marL="342900" indent="-342900" algn="l">
              <a:spcBef>
                <a:spcPts val="750"/>
              </a:spcBef>
              <a:spcAft>
                <a:spcPts val="600"/>
              </a:spcAft>
              <a:buClr>
                <a:schemeClr val="tx1"/>
              </a:buClr>
              <a:buFont typeface="Wingdings" panose="05000000000000000000" pitchFamily="2" charset="2"/>
              <a:buChar char="§"/>
            </a:pPr>
            <a:r>
              <a:rPr lang="en-US" sz="1600" b="1" i="0" dirty="0">
                <a:effectLst/>
                <a:latin typeface="Times New Roman" panose="02020603050405020304" pitchFamily="18" charset="0"/>
                <a:cs typeface="Times New Roman" panose="02020603050405020304" pitchFamily="18" charset="0"/>
              </a:rPr>
              <a:t>G0316</a:t>
            </a:r>
            <a:r>
              <a:rPr lang="en-US" sz="1600" b="0" i="0" dirty="0">
                <a:effectLst/>
                <a:latin typeface="Times New Roman" panose="02020603050405020304" pitchFamily="18" charset="0"/>
                <a:cs typeface="Times New Roman" panose="02020603050405020304" pitchFamily="18" charset="0"/>
              </a:rPr>
              <a:t>:  Prolonged hospital inpatient or observation care</a:t>
            </a:r>
          </a:p>
          <a:p>
            <a:pPr marL="342900" indent="-342900" algn="l">
              <a:spcBef>
                <a:spcPts val="750"/>
              </a:spcBef>
              <a:spcAft>
                <a:spcPts val="600"/>
              </a:spcAft>
              <a:buClr>
                <a:schemeClr val="tx1"/>
              </a:buClr>
              <a:buFont typeface="Wingdings" panose="05000000000000000000" pitchFamily="2" charset="2"/>
              <a:buChar char="§"/>
            </a:pPr>
            <a:r>
              <a:rPr lang="en-US" sz="1600" b="1" i="0" dirty="0">
                <a:effectLst/>
                <a:latin typeface="Times New Roman" panose="02020603050405020304" pitchFamily="18" charset="0"/>
                <a:cs typeface="Times New Roman" panose="02020603050405020304" pitchFamily="18" charset="0"/>
              </a:rPr>
              <a:t>G0317</a:t>
            </a:r>
            <a:r>
              <a:rPr lang="en-US" sz="1600" b="0" i="0" dirty="0">
                <a:effectLst/>
                <a:latin typeface="Times New Roman" panose="02020603050405020304" pitchFamily="18" charset="0"/>
                <a:cs typeface="Times New Roman" panose="02020603050405020304" pitchFamily="18" charset="0"/>
              </a:rPr>
              <a:t>:  Prolonged nursing facility E/M services</a:t>
            </a:r>
          </a:p>
          <a:p>
            <a:pPr marL="342900" indent="-342900" algn="l">
              <a:spcBef>
                <a:spcPts val="750"/>
              </a:spcBef>
              <a:spcAft>
                <a:spcPts val="600"/>
              </a:spcAft>
              <a:buClr>
                <a:schemeClr val="tx1"/>
              </a:buClr>
              <a:buFont typeface="Wingdings" panose="05000000000000000000" pitchFamily="2" charset="2"/>
              <a:buChar char="§"/>
            </a:pPr>
            <a:r>
              <a:rPr lang="en-US" sz="1600" b="1" i="0" dirty="0">
                <a:effectLst/>
                <a:latin typeface="Times New Roman" panose="02020603050405020304" pitchFamily="18" charset="0"/>
                <a:cs typeface="Times New Roman" panose="02020603050405020304" pitchFamily="18" charset="0"/>
              </a:rPr>
              <a:t>G0318</a:t>
            </a:r>
            <a:r>
              <a:rPr lang="en-US" sz="1600" b="0" i="0" dirty="0">
                <a:effectLst/>
                <a:latin typeface="Times New Roman" panose="02020603050405020304" pitchFamily="18" charset="0"/>
                <a:cs typeface="Times New Roman" panose="02020603050405020304" pitchFamily="18" charset="0"/>
              </a:rPr>
              <a:t>:  Prolonged home or residence E/M services</a:t>
            </a:r>
          </a:p>
          <a:p>
            <a:pPr marL="342900" indent="-342900" algn="l">
              <a:spcBef>
                <a:spcPts val="750"/>
              </a:spcBef>
              <a:spcAft>
                <a:spcPts val="600"/>
              </a:spcAft>
              <a:buClr>
                <a:schemeClr val="tx1"/>
              </a:buClr>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99415</a:t>
            </a:r>
            <a:r>
              <a:rPr lang="en-US" sz="1600"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Prolonged clinical staff services (with physician or other qualified health care professional supervision)</a:t>
            </a:r>
          </a:p>
          <a:p>
            <a:pPr marL="982980" lvl="1" indent="-342900">
              <a:spcBef>
                <a:spcPts val="750"/>
              </a:spcBef>
              <a:spcAft>
                <a:spcPts val="600"/>
              </a:spcAft>
              <a:buClr>
                <a:schemeClr val="tx1"/>
              </a:buClr>
              <a:buFont typeface="Wingdings" panose="05000000000000000000" pitchFamily="2" charset="2"/>
              <a:buChar char="§"/>
            </a:pPr>
            <a:r>
              <a:rPr lang="en-US" sz="1600" b="1" dirty="0">
                <a:latin typeface="Times New Roman" panose="02020603050405020304" pitchFamily="18" charset="0"/>
                <a:cs typeface="Times New Roman" panose="02020603050405020304" pitchFamily="18" charset="0"/>
              </a:rPr>
              <a:t>99416</a:t>
            </a:r>
            <a:r>
              <a:rPr lang="en-US" sz="1600" dirty="0">
                <a:latin typeface="Times New Roman" panose="02020603050405020304" pitchFamily="18" charset="0"/>
                <a:cs typeface="Times New Roman" panose="02020603050405020304" pitchFamily="18" charset="0"/>
              </a:rPr>
              <a:t>: Each additional 30 minutes.</a:t>
            </a:r>
          </a:p>
        </p:txBody>
      </p:sp>
    </p:spTree>
    <p:extLst>
      <p:ext uri="{BB962C8B-B14F-4D97-AF65-F5344CB8AC3E}">
        <p14:creationId xmlns:p14="http://schemas.microsoft.com/office/powerpoint/2010/main" val="457073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2A20-6717-EAA6-F078-B12E2D7FD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7CED7-3006-7CE2-E0E3-B70943807EFF}"/>
              </a:ext>
            </a:extLst>
          </p:cNvPr>
          <p:cNvSpPr>
            <a:spLocks noGrp="1"/>
          </p:cNvSpPr>
          <p:nvPr>
            <p:ph type="title"/>
          </p:nvPr>
        </p:nvSpPr>
        <p:spPr>
          <a:xfrm>
            <a:off x="711200" y="228600"/>
            <a:ext cx="10976864" cy="990600"/>
          </a:xfrm>
        </p:spPr>
        <p:txBody>
          <a:bodyPr>
            <a:normAutofit/>
          </a:bodyPr>
          <a:lstStyle/>
          <a:p>
            <a:pPr lvl="0">
              <a:buClr>
                <a:srgbClr val="638BAD"/>
              </a:buClr>
            </a:pPr>
            <a:r>
              <a:rPr lang="en-US" sz="3000" dirty="0">
                <a:latin typeface="Times New Roman" panose="02020603050405020304" pitchFamily="18" charset="0"/>
                <a:cs typeface="Times New Roman" panose="02020603050405020304" pitchFamily="18" charset="0"/>
              </a:rPr>
              <a:t>Prolonged Visits -Office or Other Outpatient - G2212</a:t>
            </a:r>
          </a:p>
        </p:txBody>
      </p:sp>
      <p:sp>
        <p:nvSpPr>
          <p:cNvPr id="3" name="Footer Placeholder 2">
            <a:extLst>
              <a:ext uri="{FF2B5EF4-FFF2-40B4-BE49-F238E27FC236}">
                <a16:creationId xmlns:a16="http://schemas.microsoft.com/office/drawing/2014/main" id="{0E1939CF-20DE-F43D-789E-D6FEF5D8324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79BFADD5-2D8A-E08C-EF3A-8620F2D12726}"/>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5BBC0476-2A91-4E5B-2FA0-356EBEECD404}"/>
              </a:ext>
            </a:extLst>
          </p:cNvPr>
          <p:cNvSpPr>
            <a:spLocks noGrp="1"/>
          </p:cNvSpPr>
          <p:nvPr>
            <p:ph sz="quarter" idx="1"/>
          </p:nvPr>
        </p:nvSpPr>
        <p:spPr>
          <a:xfrm>
            <a:off x="343949" y="1600200"/>
            <a:ext cx="11344115" cy="5093208"/>
          </a:xfrm>
        </p:spPr>
        <p:txBody>
          <a:bodyPr>
            <a:noAutofit/>
          </a:bodyPr>
          <a:lstStyle/>
          <a:p>
            <a:pPr>
              <a:lnSpc>
                <a:spcPct val="80000"/>
              </a:lnSpc>
              <a:buClrTx/>
            </a:pPr>
            <a:r>
              <a:rPr lang="en-US" sz="24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G2212</a:t>
            </a:r>
            <a:r>
              <a:rPr lang="en-US" sz="2400" dirty="0">
                <a:latin typeface="Times New Roman" panose="02020603050405020304" pitchFamily="18" charset="0"/>
                <a:cs typeface="Times New Roman" panose="02020603050405020304" pitchFamily="18" charset="0"/>
              </a:rPr>
              <a:t> – Prolonged office or other outpatient E/M service(s) beyond the maximum required time of the highest level E/M code which has been selected based on time, with or without direct patient contact (Use in place of 99417); each additional 15 minutes . </a:t>
            </a:r>
            <a:endParaRPr lang="en-US" sz="800" dirty="0">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Report with 99205, 99215, 99483. </a:t>
            </a:r>
          </a:p>
          <a:p>
            <a:pPr marL="342900" indent="-342900">
              <a:buClrTx/>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Do not report on the same date of service as 99354, 99355, 99358, 99359, 99415, 99416.</a:t>
            </a:r>
          </a:p>
          <a:p>
            <a:pPr marL="342900" indent="-342900">
              <a:buClrTx/>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Do not count time spent on other services that are being separately billed.</a:t>
            </a:r>
          </a:p>
          <a:p>
            <a:pPr>
              <a:buClrTx/>
            </a:pPr>
            <a:endParaRPr lang="en-US" sz="2100" dirty="0">
              <a:latin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770B44D-4798-31CD-3663-CBA4C2D8A097}"/>
              </a:ext>
            </a:extLst>
          </p:cNvPr>
          <p:cNvPicPr>
            <a:picLocks noChangeAspect="1"/>
          </p:cNvPicPr>
          <p:nvPr/>
        </p:nvPicPr>
        <p:blipFill>
          <a:blip r:embed="rId3"/>
          <a:stretch>
            <a:fillRect/>
          </a:stretch>
        </p:blipFill>
        <p:spPr>
          <a:xfrm>
            <a:off x="2366473" y="4146804"/>
            <a:ext cx="6983493" cy="2180852"/>
          </a:xfrm>
          <a:prstGeom prst="rect">
            <a:avLst/>
          </a:prstGeom>
        </p:spPr>
      </p:pic>
    </p:spTree>
    <p:extLst>
      <p:ext uri="{BB962C8B-B14F-4D97-AF65-F5344CB8AC3E}">
        <p14:creationId xmlns:p14="http://schemas.microsoft.com/office/powerpoint/2010/main" val="254026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CAD41-BA38-55A3-B223-9EC3EB97E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13C0C-DA55-83FF-C007-6ACCE48EF8B0}"/>
              </a:ext>
            </a:extLst>
          </p:cNvPr>
          <p:cNvSpPr>
            <a:spLocks noGrp="1"/>
          </p:cNvSpPr>
          <p:nvPr>
            <p:ph type="title"/>
          </p:nvPr>
        </p:nvSpPr>
        <p:spPr/>
        <p:txBody>
          <a:bodyPr>
            <a:normAutofit/>
          </a:bodyPr>
          <a:lstStyle/>
          <a:p>
            <a:pPr lvl="0">
              <a:buClr>
                <a:srgbClr val="638BAD"/>
              </a:buClr>
            </a:pPr>
            <a:r>
              <a:rPr lang="en-US" sz="2800" dirty="0">
                <a:latin typeface="Times New Roman" panose="02020603050405020304" pitchFamily="18" charset="0"/>
                <a:cs typeface="Times New Roman" panose="02020603050405020304" pitchFamily="18" charset="0"/>
              </a:rPr>
              <a:t>Prolonged Visits - Preventive Service - G0513-G0514</a:t>
            </a:r>
          </a:p>
        </p:txBody>
      </p:sp>
      <p:sp>
        <p:nvSpPr>
          <p:cNvPr id="3" name="Footer Placeholder 2">
            <a:extLst>
              <a:ext uri="{FF2B5EF4-FFF2-40B4-BE49-F238E27FC236}">
                <a16:creationId xmlns:a16="http://schemas.microsoft.com/office/drawing/2014/main" id="{DE00A75D-6FA5-32D7-69E7-B62F0D24A35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4B28D56A-7E7D-A40B-5416-B06EF97D8DEF}"/>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39F91F1A-D1B7-6722-1D79-3FD9CE5AD5D5}"/>
              </a:ext>
            </a:extLst>
          </p:cNvPr>
          <p:cNvSpPr>
            <a:spLocks noGrp="1"/>
          </p:cNvSpPr>
          <p:nvPr>
            <p:ph sz="quarter" idx="1"/>
          </p:nvPr>
        </p:nvSpPr>
        <p:spPr>
          <a:xfrm>
            <a:off x="343949" y="1600200"/>
            <a:ext cx="11344115" cy="5013132"/>
          </a:xfrm>
        </p:spPr>
        <p:txBody>
          <a:bodyPr>
            <a:noAutofit/>
          </a:bodyPr>
          <a:lstStyle/>
          <a:p>
            <a:pPr>
              <a:buClrTx/>
            </a:pPr>
            <a:r>
              <a:rPr lang="en-US" sz="24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G0513</a:t>
            </a:r>
            <a:r>
              <a:rPr lang="en-US" sz="2400" dirty="0">
                <a:latin typeface="Times New Roman" panose="02020603050405020304" pitchFamily="18" charset="0"/>
                <a:cs typeface="Times New Roman" panose="02020603050405020304" pitchFamily="18" charset="0"/>
              </a:rPr>
              <a:t> – Prolonged preventive service in the office or other outpatient setting requiring direct patient contact beyond the timeframe associated with the service (report with preventive service code; use in place of 99415); first 30 minutes.</a:t>
            </a:r>
            <a:endParaRPr lang="en-US" sz="800" dirty="0">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
            </a:pPr>
            <a:r>
              <a:rPr lang="en-US" sz="2100" b="1" u="sng" dirty="0">
                <a:latin typeface="Times New Roman" panose="02020603050405020304" pitchFamily="18" charset="0"/>
                <a:cs typeface="Times New Roman" panose="02020603050405020304" pitchFamily="18" charset="0"/>
              </a:rPr>
              <a:t>G0514</a:t>
            </a:r>
            <a:r>
              <a:rPr lang="en-US" sz="2100" dirty="0">
                <a:latin typeface="Times New Roman" panose="02020603050405020304" pitchFamily="18" charset="0"/>
                <a:cs typeface="Times New Roman" panose="02020603050405020304" pitchFamily="18" charset="0"/>
              </a:rPr>
              <a:t> - Each additional 30 minutes</a:t>
            </a:r>
            <a:r>
              <a:rPr lang="en-US" sz="2000" dirty="0">
                <a:latin typeface="Times New Roman" panose="02020603050405020304" pitchFamily="18" charset="0"/>
                <a:cs typeface="Times New Roman" panose="02020603050405020304" pitchFamily="18" charset="0"/>
              </a:rPr>
              <a:t> (Use in place of 99416).</a:t>
            </a:r>
            <a:endParaRPr lang="en-US" sz="2100" dirty="0">
              <a:latin typeface="Times New Roman" panose="02020603050405020304" pitchFamily="18" charset="0"/>
              <a:cs typeface="Times New Roman" panose="02020603050405020304" pitchFamily="18" charset="0"/>
            </a:endParaRPr>
          </a:p>
          <a:p>
            <a:pPr>
              <a:buClrTx/>
            </a:pPr>
            <a:endParaRPr lang="en-US" sz="800" dirty="0">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Do not count time spent on other services that are being separately billed.</a:t>
            </a:r>
          </a:p>
          <a:p>
            <a:pPr>
              <a:buClrTx/>
            </a:pPr>
            <a:endParaRPr lang="en-US" sz="900" dirty="0">
              <a:latin typeface="Times New Roman" panose="02020603050405020304" pitchFamily="18" charset="0"/>
              <a:cs typeface="Times New Roman" panose="02020603050405020304" pitchFamily="18" charset="0"/>
            </a:endParaRPr>
          </a:p>
          <a:p>
            <a:pPr>
              <a:buClrTx/>
            </a:pPr>
            <a:r>
              <a:rPr lang="en-US" sz="2000" dirty="0">
                <a:latin typeface="Times New Roman" panose="02020603050405020304" pitchFamily="18" charset="0"/>
                <a:cs typeface="Times New Roman" panose="02020603050405020304" pitchFamily="18" charset="0"/>
              </a:rPr>
              <a:t>Timeframes for these services are as follows:</a:t>
            </a:r>
          </a:p>
          <a:p>
            <a:pPr>
              <a:buClrTx/>
            </a:pPr>
            <a:endParaRPr lang="en-US" sz="800" dirty="0">
              <a:latin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8C2498C-688C-8120-E0A9-D1D71556A043}"/>
              </a:ext>
            </a:extLst>
          </p:cNvPr>
          <p:cNvPicPr>
            <a:picLocks noChangeAspect="1"/>
          </p:cNvPicPr>
          <p:nvPr/>
        </p:nvPicPr>
        <p:blipFill>
          <a:blip r:embed="rId3"/>
          <a:stretch>
            <a:fillRect/>
          </a:stretch>
        </p:blipFill>
        <p:spPr>
          <a:xfrm>
            <a:off x="1300600" y="4714468"/>
            <a:ext cx="7906853" cy="1533739"/>
          </a:xfrm>
          <a:prstGeom prst="rect">
            <a:avLst/>
          </a:prstGeom>
        </p:spPr>
      </p:pic>
    </p:spTree>
    <p:extLst>
      <p:ext uri="{BB962C8B-B14F-4D97-AF65-F5344CB8AC3E}">
        <p14:creationId xmlns:p14="http://schemas.microsoft.com/office/powerpoint/2010/main" val="144673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CC766-CF78-83D1-91D0-4CEE9FEE0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3CF81-6809-6DAD-4E4E-94BECA1B705E}"/>
              </a:ext>
            </a:extLst>
          </p:cNvPr>
          <p:cNvSpPr>
            <a:spLocks noGrp="1"/>
          </p:cNvSpPr>
          <p:nvPr>
            <p:ph type="title"/>
          </p:nvPr>
        </p:nvSpPr>
        <p:spPr/>
        <p:txBody>
          <a:bodyPr>
            <a:normAutofit/>
          </a:bodyPr>
          <a:lstStyle/>
          <a:p>
            <a:pPr lvl="0">
              <a:buClr>
                <a:srgbClr val="638BAD"/>
              </a:buClr>
            </a:pPr>
            <a:r>
              <a:rPr lang="en-US" sz="2700" dirty="0">
                <a:latin typeface="Times New Roman" panose="02020603050405020304" pitchFamily="18" charset="0"/>
                <a:cs typeface="Times New Roman" panose="02020603050405020304" pitchFamily="18" charset="0"/>
              </a:rPr>
              <a:t>Prolonged Visits - Hospital Inpatient/Observation - G0316</a:t>
            </a:r>
          </a:p>
        </p:txBody>
      </p:sp>
      <p:sp>
        <p:nvSpPr>
          <p:cNvPr id="3" name="Footer Placeholder 2">
            <a:extLst>
              <a:ext uri="{FF2B5EF4-FFF2-40B4-BE49-F238E27FC236}">
                <a16:creationId xmlns:a16="http://schemas.microsoft.com/office/drawing/2014/main" id="{B8151598-B002-42E1-2D75-D76573F0306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D5EB62FA-AB8E-EDBA-CBD6-8CB35DA4998B}"/>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042641D1-2830-6EFD-B21D-10916EEEDA4C}"/>
              </a:ext>
            </a:extLst>
          </p:cNvPr>
          <p:cNvSpPr>
            <a:spLocks noGrp="1"/>
          </p:cNvSpPr>
          <p:nvPr>
            <p:ph sz="quarter" idx="1"/>
          </p:nvPr>
        </p:nvSpPr>
        <p:spPr>
          <a:xfrm>
            <a:off x="343949" y="1600200"/>
            <a:ext cx="11344115" cy="5013132"/>
          </a:xfrm>
        </p:spPr>
        <p:txBody>
          <a:bodyPr>
            <a:noAutofit/>
          </a:bodyPr>
          <a:lstStyle/>
          <a:p>
            <a:pPr>
              <a:buClrTx/>
            </a:pPr>
            <a:r>
              <a:rPr lang="en-US" sz="20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G0316</a:t>
            </a:r>
            <a:r>
              <a:rPr lang="en-US" sz="2000" dirty="0">
                <a:latin typeface="Times New Roman" panose="02020603050405020304" pitchFamily="18" charset="0"/>
                <a:cs typeface="Times New Roman" panose="02020603050405020304" pitchFamily="18" charset="0"/>
              </a:rPr>
              <a:t> - Prolonged hospital inpatient or observation care E/M service(s) beyond the maximum required time of the highest level E/M code which has been selected based on time, with or without direct patient contact; each additional 15 minutes. </a:t>
            </a:r>
          </a:p>
          <a:p>
            <a:pPr marL="342900" indent="-34290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Bill with 99223, 99233, and 99236. </a:t>
            </a:r>
          </a:p>
          <a:p>
            <a:pPr marL="342900" indent="-34290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Do not report on the same date of service as 99354, 99355, 99358, 99359, 99415, 99416.</a:t>
            </a:r>
          </a:p>
          <a:p>
            <a:pPr marL="342900" indent="-34290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Use in place of 99418. </a:t>
            </a:r>
          </a:p>
          <a:p>
            <a:pPr marL="342900" indent="-34290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Do not count time spent on other services that are being separately billed.</a:t>
            </a:r>
          </a:p>
          <a:p>
            <a:pPr marL="342900" indent="-342900">
              <a:buClrTx/>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Count time spent performing qualifying activities when performed on any date within the surveyed timeframe for the visit</a:t>
            </a:r>
          </a:p>
          <a:p>
            <a:pPr>
              <a:buClrTx/>
            </a:pPr>
            <a:endParaRPr lang="en-US" sz="1600" dirty="0">
              <a:latin typeface="Aptos" panose="020B0004020202020204" pitchFamily="34" charset="0"/>
              <a:cs typeface="Times New Roman" panose="02020603050405020304" pitchFamily="18" charset="0"/>
            </a:endParaRPr>
          </a:p>
          <a:p>
            <a:pPr>
              <a:buClrTx/>
            </a:pPr>
            <a:endParaRPr lang="en-US" sz="2100" dirty="0">
              <a:latin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3F18937-DC22-CFD6-5230-87C7D1D5A52E}"/>
              </a:ext>
            </a:extLst>
          </p:cNvPr>
          <p:cNvPicPr>
            <a:picLocks noChangeAspect="1"/>
          </p:cNvPicPr>
          <p:nvPr/>
        </p:nvPicPr>
        <p:blipFill>
          <a:blip r:embed="rId3"/>
          <a:stretch>
            <a:fillRect/>
          </a:stretch>
        </p:blipFill>
        <p:spPr>
          <a:xfrm>
            <a:off x="1654049" y="4430806"/>
            <a:ext cx="7956295" cy="2198594"/>
          </a:xfrm>
          <a:prstGeom prst="rect">
            <a:avLst/>
          </a:prstGeom>
        </p:spPr>
      </p:pic>
    </p:spTree>
    <p:extLst>
      <p:ext uri="{BB962C8B-B14F-4D97-AF65-F5344CB8AC3E}">
        <p14:creationId xmlns:p14="http://schemas.microsoft.com/office/powerpoint/2010/main" val="3325355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FC15-AEF0-22F7-160E-B8D83FC5C2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4EC19-B3EE-0AE7-8529-A8D588877C5B}"/>
              </a:ext>
            </a:extLst>
          </p:cNvPr>
          <p:cNvSpPr>
            <a:spLocks noGrp="1"/>
          </p:cNvSpPr>
          <p:nvPr>
            <p:ph type="title"/>
          </p:nvPr>
        </p:nvSpPr>
        <p:spPr/>
        <p:txBody>
          <a:bodyPr>
            <a:normAutofit/>
          </a:bodyPr>
          <a:lstStyle/>
          <a:p>
            <a:pPr lvl="0">
              <a:buClr>
                <a:srgbClr val="638BAD"/>
              </a:buClr>
            </a:pPr>
            <a:r>
              <a:rPr lang="en-US" sz="3200" dirty="0">
                <a:latin typeface="Times New Roman" panose="02020603050405020304" pitchFamily="18" charset="0"/>
                <a:cs typeface="Times New Roman" panose="02020603050405020304" pitchFamily="18" charset="0"/>
              </a:rPr>
              <a:t>Prolonged Visits - Nursing Facility - G0317</a:t>
            </a:r>
          </a:p>
        </p:txBody>
      </p:sp>
      <p:sp>
        <p:nvSpPr>
          <p:cNvPr id="3" name="Footer Placeholder 2">
            <a:extLst>
              <a:ext uri="{FF2B5EF4-FFF2-40B4-BE49-F238E27FC236}">
                <a16:creationId xmlns:a16="http://schemas.microsoft.com/office/drawing/2014/main" id="{73BCE3A6-7C0C-84D9-65C8-A9488DCA09A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D07661DA-F8AB-D52F-AE40-A55BA52A6E50}"/>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4BA6F9DC-6CF5-EF1A-F452-14AA39014B54}"/>
              </a:ext>
            </a:extLst>
          </p:cNvPr>
          <p:cNvSpPr>
            <a:spLocks noGrp="1"/>
          </p:cNvSpPr>
          <p:nvPr>
            <p:ph sz="quarter" idx="1"/>
          </p:nvPr>
        </p:nvSpPr>
        <p:spPr>
          <a:xfrm>
            <a:off x="343949" y="1600200"/>
            <a:ext cx="11344115" cy="5013132"/>
          </a:xfrm>
        </p:spPr>
        <p:txBody>
          <a:bodyPr>
            <a:noAutofit/>
          </a:bodyPr>
          <a:lstStyle/>
          <a:p>
            <a:pPr>
              <a:buClrTx/>
            </a:pPr>
            <a:r>
              <a:rPr lang="en-US" sz="22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G0317</a:t>
            </a:r>
            <a:r>
              <a:rPr lang="en-US" sz="2200" dirty="0">
                <a:latin typeface="Times New Roman" panose="02020603050405020304" pitchFamily="18" charset="0"/>
                <a:cs typeface="Times New Roman" panose="02020603050405020304" pitchFamily="18" charset="0"/>
              </a:rPr>
              <a:t> - Prolonged nursing facility evaluation and management service(s) beyond the maximum required time of the highest level E/M </a:t>
            </a:r>
            <a:r>
              <a:rPr lang="en-US" sz="2000" dirty="0">
                <a:latin typeface="Times New Roman" panose="02020603050405020304" pitchFamily="18" charset="0"/>
                <a:cs typeface="Times New Roman" panose="02020603050405020304" pitchFamily="18" charset="0"/>
              </a:rPr>
              <a:t>code</a:t>
            </a:r>
            <a:r>
              <a:rPr lang="en-US" sz="2200" dirty="0">
                <a:latin typeface="Times New Roman" panose="02020603050405020304" pitchFamily="18" charset="0"/>
                <a:cs typeface="Times New Roman" panose="02020603050405020304" pitchFamily="18" charset="0"/>
              </a:rPr>
              <a:t> which has been selected based on time, with or without direct patient contact; each additional 15 minutes. </a:t>
            </a:r>
          </a:p>
          <a:p>
            <a:pPr marL="342900" indent="-342900">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Bill with 99306, 99310. </a:t>
            </a:r>
          </a:p>
          <a:p>
            <a:pPr marL="342900" indent="-342900">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report on the same date of service as 99304, 99305, 99307, 99308, 99315 and 99316.</a:t>
            </a:r>
          </a:p>
          <a:p>
            <a:pPr marL="342900" indent="-342900">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count time spent on other services that are being separately billed.</a:t>
            </a:r>
          </a:p>
          <a:p>
            <a:pPr marL="342900" indent="-342900">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Count time spent performing qualifying activities when performed on any date within the surveyed timeframe for the visit</a:t>
            </a:r>
          </a:p>
          <a:p>
            <a:pPr>
              <a:buClrTx/>
            </a:pPr>
            <a:endParaRPr lang="en-US" sz="2100" dirty="0">
              <a:latin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FE7E9003-0D06-4492-8C0E-9B741FFF4135}"/>
              </a:ext>
            </a:extLst>
          </p:cNvPr>
          <p:cNvPicPr>
            <a:picLocks noChangeAspect="1"/>
          </p:cNvPicPr>
          <p:nvPr/>
        </p:nvPicPr>
        <p:blipFill>
          <a:blip r:embed="rId3"/>
          <a:stretch>
            <a:fillRect/>
          </a:stretch>
        </p:blipFill>
        <p:spPr>
          <a:xfrm>
            <a:off x="1440241" y="4586588"/>
            <a:ext cx="8829337" cy="1816784"/>
          </a:xfrm>
          <a:prstGeom prst="rect">
            <a:avLst/>
          </a:prstGeom>
        </p:spPr>
      </p:pic>
    </p:spTree>
    <p:extLst>
      <p:ext uri="{BB962C8B-B14F-4D97-AF65-F5344CB8AC3E}">
        <p14:creationId xmlns:p14="http://schemas.microsoft.com/office/powerpoint/2010/main" val="3022227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238D-417B-8063-E6B0-BEDB98C8BC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B699C-903B-B77E-4753-827F67A5087A}"/>
              </a:ext>
            </a:extLst>
          </p:cNvPr>
          <p:cNvSpPr>
            <a:spLocks noGrp="1"/>
          </p:cNvSpPr>
          <p:nvPr>
            <p:ph type="title"/>
          </p:nvPr>
        </p:nvSpPr>
        <p:spPr/>
        <p:txBody>
          <a:bodyPr>
            <a:normAutofit/>
          </a:bodyPr>
          <a:lstStyle/>
          <a:p>
            <a:pPr lvl="0">
              <a:buClr>
                <a:srgbClr val="638BAD"/>
              </a:buClr>
            </a:pPr>
            <a:r>
              <a:rPr lang="en-US" sz="3200" dirty="0">
                <a:latin typeface="Times New Roman" panose="02020603050405020304" pitchFamily="18" charset="0"/>
                <a:cs typeface="Times New Roman" panose="02020603050405020304" pitchFamily="18" charset="0"/>
              </a:rPr>
              <a:t>Prolonged Visits - Home or Residence - G0318</a:t>
            </a:r>
          </a:p>
        </p:txBody>
      </p:sp>
      <p:sp>
        <p:nvSpPr>
          <p:cNvPr id="3" name="Footer Placeholder 2">
            <a:extLst>
              <a:ext uri="{FF2B5EF4-FFF2-40B4-BE49-F238E27FC236}">
                <a16:creationId xmlns:a16="http://schemas.microsoft.com/office/drawing/2014/main" id="{86B9A2D7-EDCB-0DCA-D1FD-FC5A55AE569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A5269AC8-22CD-E2CF-A784-7E009CB20EAE}"/>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D755B59-FF36-CF34-14F0-63CF7C24D355}"/>
              </a:ext>
            </a:extLst>
          </p:cNvPr>
          <p:cNvSpPr>
            <a:spLocks noGrp="1"/>
          </p:cNvSpPr>
          <p:nvPr>
            <p:ph sz="quarter" idx="1"/>
          </p:nvPr>
        </p:nvSpPr>
        <p:spPr>
          <a:xfrm>
            <a:off x="343949" y="1600200"/>
            <a:ext cx="11344115" cy="5013132"/>
          </a:xfrm>
        </p:spPr>
        <p:txBody>
          <a:bodyPr>
            <a:noAutofit/>
          </a:bodyPr>
          <a:lstStyle/>
          <a:p>
            <a:pPr>
              <a:buClrTx/>
            </a:pPr>
            <a:r>
              <a:rPr lang="en-US" sz="24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G0318</a:t>
            </a:r>
            <a:r>
              <a:rPr lang="en-US" sz="2400" dirty="0">
                <a:latin typeface="Times New Roman" panose="02020603050405020304" pitchFamily="18" charset="0"/>
                <a:cs typeface="Times New Roman" panose="02020603050405020304" pitchFamily="18" charset="0"/>
              </a:rPr>
              <a:t> - </a:t>
            </a:r>
            <a:r>
              <a:rPr lang="en-US" sz="2400" b="0" i="0" dirty="0">
                <a:effectLst/>
                <a:latin typeface="Times New Roman" panose="02020603050405020304" pitchFamily="18" charset="0"/>
                <a:cs typeface="Times New Roman" panose="02020603050405020304" pitchFamily="18" charset="0"/>
              </a:rPr>
              <a:t>Prolonged home or residence evaluation and management service(s) </a:t>
            </a:r>
            <a:r>
              <a:rPr lang="en-US" sz="2400" dirty="0">
                <a:latin typeface="Times New Roman" panose="02020603050405020304" pitchFamily="18" charset="0"/>
                <a:cs typeface="Times New Roman" panose="02020603050405020304" pitchFamily="18" charset="0"/>
              </a:rPr>
              <a:t>beyond the maximum required time of the highest level E/M code which has been selected based on time, with or without direct patient contact; each additional 15 minutes. </a:t>
            </a:r>
          </a:p>
          <a:p>
            <a:pPr marL="342900" indent="-342900">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Bill with 99345, 99350. </a:t>
            </a:r>
          </a:p>
          <a:p>
            <a:pPr marL="342900" indent="-342900">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Do not report on the same date of service as 99358, 99359, or 99417.</a:t>
            </a:r>
          </a:p>
          <a:p>
            <a:pPr marL="342900" indent="-342900">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Do not count time spent on other services that are being separately billed.</a:t>
            </a:r>
          </a:p>
          <a:p>
            <a:pPr marL="342900" indent="-342900">
              <a:buClrTx/>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Count time spent performing qualifying activities when performed on any date within the surveyed timeframe for the visit</a:t>
            </a:r>
          </a:p>
          <a:p>
            <a:pPr>
              <a:buClrTx/>
            </a:pPr>
            <a:endParaRPr lang="en-US" sz="2100" dirty="0">
              <a:latin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B2A65B5-0DD9-8677-79FC-8B3F208B0E31}"/>
              </a:ext>
            </a:extLst>
          </p:cNvPr>
          <p:cNvPicPr>
            <a:picLocks noChangeAspect="1"/>
          </p:cNvPicPr>
          <p:nvPr/>
        </p:nvPicPr>
        <p:blipFill>
          <a:blip r:embed="rId3"/>
          <a:stretch>
            <a:fillRect/>
          </a:stretch>
        </p:blipFill>
        <p:spPr>
          <a:xfrm>
            <a:off x="1840547" y="4708543"/>
            <a:ext cx="8212863" cy="1722226"/>
          </a:xfrm>
          <a:prstGeom prst="rect">
            <a:avLst/>
          </a:prstGeom>
        </p:spPr>
      </p:pic>
    </p:spTree>
    <p:extLst>
      <p:ext uri="{BB962C8B-B14F-4D97-AF65-F5344CB8AC3E}">
        <p14:creationId xmlns:p14="http://schemas.microsoft.com/office/powerpoint/2010/main" val="2405397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50EBF-7D86-083C-D012-79795EC71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943D7-297E-48FA-019C-E78E4029A742}"/>
              </a:ext>
            </a:extLst>
          </p:cNvPr>
          <p:cNvSpPr>
            <a:spLocks noGrp="1"/>
          </p:cNvSpPr>
          <p:nvPr>
            <p:ph type="title"/>
          </p:nvPr>
        </p:nvSpPr>
        <p:spPr/>
        <p:txBody>
          <a:bodyPr>
            <a:normAutofit/>
          </a:bodyPr>
          <a:lstStyle/>
          <a:p>
            <a:pPr lvl="0">
              <a:buClr>
                <a:srgbClr val="638BAD"/>
              </a:buClr>
            </a:pPr>
            <a:r>
              <a:rPr lang="en-US" sz="4000" dirty="0">
                <a:latin typeface="Times New Roman" panose="02020603050405020304" pitchFamily="18" charset="0"/>
                <a:cs typeface="Times New Roman" panose="02020603050405020304" pitchFamily="18" charset="0"/>
              </a:rPr>
              <a:t>Prolonged Services 99415-99416</a:t>
            </a:r>
          </a:p>
        </p:txBody>
      </p:sp>
      <p:sp>
        <p:nvSpPr>
          <p:cNvPr id="3" name="Footer Placeholder 2">
            <a:extLst>
              <a:ext uri="{FF2B5EF4-FFF2-40B4-BE49-F238E27FC236}">
                <a16:creationId xmlns:a16="http://schemas.microsoft.com/office/drawing/2014/main" id="{6AE008A1-2E88-1A0F-DD7C-28157613EA6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CMS </a:t>
            </a:r>
          </a:p>
        </p:txBody>
      </p:sp>
      <p:sp>
        <p:nvSpPr>
          <p:cNvPr id="4" name="Slide Number Placeholder 3">
            <a:extLst>
              <a:ext uri="{FF2B5EF4-FFF2-40B4-BE49-F238E27FC236}">
                <a16:creationId xmlns:a16="http://schemas.microsoft.com/office/drawing/2014/main" id="{4FA8C228-C0B9-0B93-8466-E1C5CD5822A3}"/>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8C95FA-06A0-4D5B-B5F3-645497A338F6}"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0DDDFA5-C35F-C9FC-BB92-1935D537E4D0}"/>
              </a:ext>
            </a:extLst>
          </p:cNvPr>
          <p:cNvSpPr>
            <a:spLocks noGrp="1"/>
          </p:cNvSpPr>
          <p:nvPr>
            <p:ph sz="quarter" idx="1"/>
          </p:nvPr>
        </p:nvSpPr>
        <p:spPr>
          <a:xfrm>
            <a:off x="343949" y="1600200"/>
            <a:ext cx="11344115" cy="5013132"/>
          </a:xfrm>
        </p:spPr>
        <p:txBody>
          <a:bodyPr>
            <a:noAutofit/>
          </a:bodyPr>
          <a:lstStyle/>
          <a:p>
            <a:pPr>
              <a:buClrTx/>
            </a:pPr>
            <a:r>
              <a:rPr lang="en-US" sz="2800" dirty="0">
                <a:solidFill>
                  <a:srgbClr val="0070C0"/>
                </a:solidFill>
                <a:latin typeface="Times New Roman" panose="02020603050405020304" pitchFamily="18" charset="0"/>
                <a:cs typeface="Times New Roman" panose="02020603050405020304" pitchFamily="18" charset="0"/>
              </a:rPr>
              <a:t>99415-99416 - Prolonged Clinical Staff Services With Physician or Other Qualified Health Care Professional Supervision</a:t>
            </a:r>
          </a:p>
          <a:p>
            <a:pPr marL="365760" lvl="1" indent="0">
              <a:buClrTx/>
              <a:buNone/>
            </a:pPr>
            <a:r>
              <a:rPr lang="en-US" sz="1800" b="1" u="sng" dirty="0">
                <a:latin typeface="Times New Roman" panose="02020603050405020304" pitchFamily="18" charset="0"/>
                <a:cs typeface="Times New Roman" panose="02020603050405020304" pitchFamily="18" charset="0"/>
              </a:rPr>
              <a:t>99415</a:t>
            </a:r>
            <a:r>
              <a:rPr lang="en-US" sz="1800" dirty="0">
                <a:latin typeface="Times New Roman" panose="02020603050405020304" pitchFamily="18" charset="0"/>
                <a:cs typeface="Times New Roman" panose="02020603050405020304" pitchFamily="18" charset="0"/>
              </a:rPr>
              <a:t> - Prolonged </a:t>
            </a:r>
            <a:r>
              <a:rPr lang="en-US" sz="1800" u="sng" dirty="0">
                <a:latin typeface="Times New Roman" panose="02020603050405020304" pitchFamily="18" charset="0"/>
                <a:cs typeface="Times New Roman" panose="02020603050405020304" pitchFamily="18" charset="0"/>
              </a:rPr>
              <a:t>clinical staff</a:t>
            </a:r>
            <a:r>
              <a:rPr lang="en-US" sz="1800" dirty="0">
                <a:latin typeface="Times New Roman" panose="02020603050405020304" pitchFamily="18" charset="0"/>
                <a:cs typeface="Times New Roman" panose="02020603050405020304" pitchFamily="18" charset="0"/>
              </a:rPr>
              <a:t> face-to-face time beyond the E/M service time in the office or outpatient setting (even if the time spent on that date is not continuous), with physician supervision; first hour.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Bill with E/M codes 99202-99205 and 99211-99215.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bill with CPT 99417.</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Use 99415 when the E/M code time threshold has been surpassed by 30 minutes.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count time spent on other services that are being separately billed.</a:t>
            </a:r>
          </a:p>
          <a:p>
            <a:pPr marL="365760" lvl="1" indent="0">
              <a:buClrTx/>
              <a:buNone/>
            </a:pPr>
            <a:endParaRPr lang="en-US" sz="800" b="1" u="sng" dirty="0">
              <a:latin typeface="Times New Roman" panose="02020603050405020304" pitchFamily="18" charset="0"/>
              <a:cs typeface="Times New Roman" panose="02020603050405020304" pitchFamily="18" charset="0"/>
            </a:endParaRPr>
          </a:p>
          <a:p>
            <a:pPr marL="365760" lvl="1" indent="0">
              <a:buClrTx/>
              <a:buNone/>
            </a:pPr>
            <a:r>
              <a:rPr lang="en-US" sz="1800" b="1" u="sng" dirty="0">
                <a:latin typeface="Times New Roman" panose="02020603050405020304" pitchFamily="18" charset="0"/>
                <a:cs typeface="Times New Roman" panose="02020603050405020304" pitchFamily="18" charset="0"/>
              </a:rPr>
              <a:t>99416</a:t>
            </a:r>
            <a:r>
              <a:rPr lang="en-US" sz="1800" dirty="0">
                <a:latin typeface="Times New Roman" panose="02020603050405020304" pitchFamily="18" charset="0"/>
                <a:cs typeface="Times New Roman" panose="02020603050405020304" pitchFamily="18" charset="0"/>
              </a:rPr>
              <a:t> - Each additional 30 minutes (list in addition to 99415). </a:t>
            </a:r>
          </a:p>
          <a:p>
            <a:pPr lvl="1">
              <a:buClrTx/>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99416 may be used to report the final 15-30 minutes of prolonged service. Prolonged service of less than 15 minutes beyond the first hour (99415) or less than 15 minutes beyond the final 30 minutes (99416) is not reported separately. </a:t>
            </a:r>
          </a:p>
          <a:p>
            <a:pPr indent="-274320">
              <a:buClrTx/>
            </a:pPr>
            <a:endParaRPr lang="en-US" sz="8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273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46933-61D4-DBC8-1E49-A89D71199575}"/>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2023 Summary of Revisions - Other E/M services </a:t>
            </a:r>
          </a:p>
        </p:txBody>
      </p:sp>
      <p:sp>
        <p:nvSpPr>
          <p:cNvPr id="3" name="Footer Placeholder 2">
            <a:extLst>
              <a:ext uri="{FF2B5EF4-FFF2-40B4-BE49-F238E27FC236}">
                <a16:creationId xmlns:a16="http://schemas.microsoft.com/office/drawing/2014/main" id="{881F8BE7-0B17-9CDA-019C-3D95EFFDF5FF}"/>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DFB1939E-388F-40CD-29E1-C519D5150F42}"/>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4</a:t>
            </a:fld>
            <a:endParaRPr lang="en-US" dirty="0"/>
          </a:p>
        </p:txBody>
      </p:sp>
      <p:sp>
        <p:nvSpPr>
          <p:cNvPr id="5" name="Content Placeholder 4">
            <a:extLst>
              <a:ext uri="{FF2B5EF4-FFF2-40B4-BE49-F238E27FC236}">
                <a16:creationId xmlns:a16="http://schemas.microsoft.com/office/drawing/2014/main" id="{CE44181B-B170-BF28-D664-7E5FC7332E30}"/>
              </a:ext>
            </a:extLst>
          </p:cNvPr>
          <p:cNvSpPr>
            <a:spLocks noGrp="1"/>
          </p:cNvSpPr>
          <p:nvPr>
            <p:ph sz="quarter" idx="1"/>
          </p:nvPr>
        </p:nvSpPr>
        <p:spPr/>
        <p:txBody>
          <a:bodyPr>
            <a:normAutofit fontScale="77500" lnSpcReduction="20000"/>
          </a:bodyPr>
          <a:lstStyle/>
          <a:p>
            <a:pPr>
              <a:buClrTx/>
              <a:buSzPct val="70000"/>
            </a:pPr>
            <a:r>
              <a:rPr lang="en-US" sz="3000" dirty="0">
                <a:latin typeface="Times New Roman" panose="02020603050405020304" pitchFamily="18" charset="0"/>
                <a:cs typeface="Times New Roman" panose="02020603050405020304" pitchFamily="18" charset="0"/>
              </a:rPr>
              <a:t>The revisions to Other Outpatient E/M Services parallel the changes made in 2021 for Office/Outpatient E/M visit code selection and documentation. Time thresholds were modified for some codes, while some code sets were deleted altogether, and others were deleted and merged into other code sets. The 2023 revisions applied to:</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Hospital Inpatient </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Observation </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Consultations </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Emergency Department </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Nursing Facility </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Domiciliary </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Rest Home (e.g., Boarding Home), </a:t>
            </a:r>
          </a:p>
          <a:p>
            <a:pPr marL="1097280" lvl="1" indent="-457200">
              <a:buClrTx/>
              <a:buFont typeface="Wingdings" panose="05000000000000000000" pitchFamily="2" charset="2"/>
              <a:buChar char="§"/>
            </a:pPr>
            <a:r>
              <a:rPr lang="en-US" sz="2700" dirty="0">
                <a:latin typeface="Times New Roman" panose="02020603050405020304" pitchFamily="18" charset="0"/>
                <a:cs typeface="Times New Roman" panose="02020603050405020304" pitchFamily="18" charset="0"/>
              </a:rPr>
              <a:t>Custodial Care</a:t>
            </a:r>
            <a:br>
              <a:rPr lang="en-US" sz="2900" b="1"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437248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C16D6-4F12-57E2-3856-BB2760143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706C07-4DF6-2346-6161-6F2ADEBE61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99415-99416 Timetable</a:t>
            </a:r>
          </a:p>
        </p:txBody>
      </p:sp>
      <p:sp>
        <p:nvSpPr>
          <p:cNvPr id="4" name="Slide Number Placeholder 3">
            <a:extLst>
              <a:ext uri="{FF2B5EF4-FFF2-40B4-BE49-F238E27FC236}">
                <a16:creationId xmlns:a16="http://schemas.microsoft.com/office/drawing/2014/main" id="{087190C0-BEF6-6494-AB45-8CA89C35DEDA}"/>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40</a:t>
            </a:fld>
            <a:endParaRPr lang="en-US" dirty="0"/>
          </a:p>
        </p:txBody>
      </p:sp>
      <p:pic>
        <p:nvPicPr>
          <p:cNvPr id="7" name="Content Placeholder 6">
            <a:extLst>
              <a:ext uri="{FF2B5EF4-FFF2-40B4-BE49-F238E27FC236}">
                <a16:creationId xmlns:a16="http://schemas.microsoft.com/office/drawing/2014/main" id="{D686E8EC-C099-411E-0B28-FDF631992DC0}"/>
              </a:ext>
            </a:extLst>
          </p:cNvPr>
          <p:cNvPicPr>
            <a:picLocks noGrp="1" noChangeAspect="1"/>
          </p:cNvPicPr>
          <p:nvPr>
            <p:ph sz="quarter" idx="1"/>
          </p:nvPr>
        </p:nvPicPr>
        <p:blipFill>
          <a:blip r:embed="rId2"/>
          <a:stretch>
            <a:fillRect/>
          </a:stretch>
        </p:blipFill>
        <p:spPr>
          <a:xfrm>
            <a:off x="900321" y="2839006"/>
            <a:ext cx="10704286" cy="3322745"/>
          </a:xfrm>
        </p:spPr>
      </p:pic>
      <p:sp>
        <p:nvSpPr>
          <p:cNvPr id="9" name="TextBox 8">
            <a:extLst>
              <a:ext uri="{FF2B5EF4-FFF2-40B4-BE49-F238E27FC236}">
                <a16:creationId xmlns:a16="http://schemas.microsoft.com/office/drawing/2014/main" id="{44514DA5-C6C1-3E70-372F-12024D4B64D3}"/>
              </a:ext>
            </a:extLst>
          </p:cNvPr>
          <p:cNvSpPr txBox="1"/>
          <p:nvPr/>
        </p:nvSpPr>
        <p:spPr>
          <a:xfrm>
            <a:off x="812801" y="1638677"/>
            <a:ext cx="10974811" cy="923330"/>
          </a:xfrm>
          <a:prstGeom prst="rect">
            <a:avLst/>
          </a:prstGeom>
          <a:noFill/>
        </p:spPr>
        <p:txBody>
          <a:bodyPr wrap="square">
            <a:spAutoFit/>
          </a:bodyPr>
          <a:lstStyle/>
          <a:p>
            <a:pPr>
              <a:buClrTx/>
            </a:pPr>
            <a:r>
              <a:rPr lang="en-US" sz="1800" dirty="0">
                <a:latin typeface="Times New Roman" panose="02020603050405020304" pitchFamily="18" charset="0"/>
                <a:cs typeface="Times New Roman" panose="02020603050405020304" pitchFamily="18" charset="0"/>
              </a:rPr>
              <a:t>The starting point for 99415 is 30 minutes beyond the typical clinical staff time for ongoing assessment of the patient during the office visit. The table provides the typical clinical staff times for the E/M codes, the range of time beyond the clinical staff time for which 99415 may be reported, and the starting point at which 99416 may be reported.</a:t>
            </a:r>
          </a:p>
        </p:txBody>
      </p:sp>
    </p:spTree>
    <p:extLst>
      <p:ext uri="{BB962C8B-B14F-4D97-AF65-F5344CB8AC3E}">
        <p14:creationId xmlns:p14="http://schemas.microsoft.com/office/powerpoint/2010/main" val="1169191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pPr lvl="0">
              <a:buClr>
                <a:srgbClr val="638BAD"/>
              </a:buClr>
            </a:pPr>
            <a:r>
              <a:rPr lang="en-US" dirty="0">
                <a:latin typeface="Times New Roman" panose="02020603050405020304" pitchFamily="18" charset="0"/>
                <a:cs typeface="Times New Roman" panose="02020603050405020304" pitchFamily="18" charset="0"/>
              </a:rPr>
              <a:t>E/M Documentation Resources</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41</a:t>
            </a:fld>
            <a:endParaRPr lang="en-US" dirty="0"/>
          </a:p>
        </p:txBody>
      </p:sp>
      <p:sp>
        <p:nvSpPr>
          <p:cNvPr id="6" name="Content Placeholder 5">
            <a:extLst>
              <a:ext uri="{FF2B5EF4-FFF2-40B4-BE49-F238E27FC236}">
                <a16:creationId xmlns:a16="http://schemas.microsoft.com/office/drawing/2014/main" id="{F66C6276-0822-4AD0-ACB5-61F6654E5A76}"/>
              </a:ext>
            </a:extLst>
          </p:cNvPr>
          <p:cNvSpPr>
            <a:spLocks noGrp="1"/>
          </p:cNvSpPr>
          <p:nvPr>
            <p:ph sz="quarter" idx="1"/>
          </p:nvPr>
        </p:nvSpPr>
        <p:spPr/>
        <p:txBody>
          <a:bodyPr/>
          <a:lstStyle/>
          <a:p>
            <a:r>
              <a:rPr lang="en-US" sz="3200" dirty="0">
                <a:latin typeface="Times New Roman" panose="02020603050405020304" pitchFamily="18" charset="0"/>
                <a:cs typeface="Times New Roman" panose="02020603050405020304" pitchFamily="18" charset="0"/>
              </a:rPr>
              <a:t>Resources:</a:t>
            </a:r>
          </a:p>
          <a:p>
            <a:pPr marL="365760" lvl="1" indent="0">
              <a:buNone/>
            </a:pPr>
            <a:r>
              <a:rPr lang="en-US" sz="2900" dirty="0">
                <a:latin typeface="Times New Roman" panose="02020603050405020304" pitchFamily="18" charset="0"/>
                <a:cs typeface="Times New Roman" panose="02020603050405020304" pitchFamily="18" charset="0"/>
              </a:rPr>
              <a:t>2021:</a:t>
            </a:r>
          </a:p>
          <a:p>
            <a:pPr marL="925830" lvl="1" indent="-285750">
              <a:buClrTx/>
              <a:buFont typeface="Wingdings" panose="05000000000000000000" pitchFamily="2" charset="2"/>
              <a:buChar char="§"/>
            </a:pPr>
            <a:r>
              <a:rPr lang="en-US" sz="1700" dirty="0">
                <a:latin typeface="Times New Roman" panose="02020603050405020304" pitchFamily="18" charset="0"/>
                <a:cs typeface="Times New Roman" panose="02020603050405020304" pitchFamily="18" charset="0"/>
              </a:rPr>
              <a:t>AMA CPT® Evaluation and Management Office or Other Outpatient and Prolonged Services Code and Guideline Changes: </a:t>
            </a:r>
            <a:r>
              <a:rPr lang="en-US" sz="1700" u="sng"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https://bit.ly/3v1Tk8z</a:t>
            </a:r>
            <a:endParaRPr lang="en-US" sz="1700" u="sng" dirty="0">
              <a:solidFill>
                <a:srgbClr val="0070C0"/>
              </a:solidFill>
              <a:latin typeface="Times New Roman" panose="02020603050405020304" pitchFamily="18" charset="0"/>
              <a:cs typeface="Times New Roman" panose="02020603050405020304" pitchFamily="18" charset="0"/>
            </a:endParaRPr>
          </a:p>
          <a:p>
            <a:pPr marL="925830" lvl="1" indent="-285750">
              <a:buClrTx/>
              <a:buFont typeface="Wingdings" panose="05000000000000000000" pitchFamily="2" charset="2"/>
              <a:buChar char="§"/>
            </a:pPr>
            <a:r>
              <a:rPr lang="en-US" sz="1700" dirty="0">
                <a:latin typeface="Times New Roman" panose="02020603050405020304" pitchFamily="18" charset="0"/>
                <a:cs typeface="Times New Roman" panose="02020603050405020304" pitchFamily="18" charset="0"/>
              </a:rPr>
              <a:t>AMA Power Point presentation: </a:t>
            </a:r>
            <a:r>
              <a:rPr lang="en-US" sz="1700" u="sng"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https://bit.ly/3kWYAEd</a:t>
            </a:r>
            <a:endParaRPr lang="en-US" sz="1700" u="sng" dirty="0">
              <a:solidFill>
                <a:srgbClr val="0070C0"/>
              </a:solidFill>
              <a:latin typeface="Times New Roman" panose="02020603050405020304" pitchFamily="18" charset="0"/>
              <a:cs typeface="Times New Roman" panose="02020603050405020304" pitchFamily="18" charset="0"/>
            </a:endParaRPr>
          </a:p>
          <a:p>
            <a:pPr marL="925830" lvl="1" indent="-285750">
              <a:buClrTx/>
              <a:buFont typeface="Wingdings" panose="05000000000000000000" pitchFamily="2" charset="2"/>
              <a:buChar char="§"/>
            </a:pPr>
            <a:r>
              <a:rPr lang="en-US" sz="1700" dirty="0">
                <a:latin typeface="Times New Roman" panose="02020603050405020304" pitchFamily="18" charset="0"/>
                <a:cs typeface="Times New Roman" panose="02020603050405020304" pitchFamily="18" charset="0"/>
              </a:rPr>
              <a:t>CMS PFS Final Rule: </a:t>
            </a:r>
            <a:r>
              <a:rPr lang="en-US" sz="1700" u="sng" dirty="0">
                <a:solidFill>
                  <a:srgbClr val="0070C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https://www.federalregister.gov/documents/2020/12/28/2020-26815/medicare-program-cy-2021-payment-policies-under-the-physician-fee-schedule-and-other-changes-to-part </a:t>
            </a:r>
            <a:endParaRPr lang="en-US" sz="1700" u="sng" dirty="0">
              <a:solidFill>
                <a:srgbClr val="0070C0"/>
              </a:solidFill>
              <a:latin typeface="Times New Roman" panose="02020603050405020304" pitchFamily="18" charset="0"/>
              <a:cs typeface="Times New Roman" panose="02020603050405020304" pitchFamily="18" charset="0"/>
            </a:endParaRPr>
          </a:p>
          <a:p>
            <a:pPr marL="365760" lvl="1" indent="0">
              <a:buClrTx/>
              <a:buNone/>
            </a:pPr>
            <a:r>
              <a:rPr lang="en-US" dirty="0">
                <a:latin typeface="Times New Roman" panose="02020603050405020304" pitchFamily="18" charset="0"/>
                <a:cs typeface="Times New Roman" panose="02020603050405020304" pitchFamily="18" charset="0"/>
              </a:rPr>
              <a:t>2023:</a:t>
            </a:r>
          </a:p>
          <a:p>
            <a:pPr lvl="2">
              <a:buClrTx/>
              <a:buSzPct val="70000"/>
              <a:buFont typeface="Wingdings" panose="05000000000000000000" pitchFamily="2" charset="2"/>
              <a:buChar char="§"/>
            </a:pPr>
            <a:r>
              <a:rPr lang="en-US" sz="1700" dirty="0">
                <a:latin typeface="Times New Roman" panose="02020603050405020304" pitchFamily="18" charset="0"/>
                <a:cs typeface="Times New Roman" panose="02020603050405020304" pitchFamily="18" charset="0"/>
              </a:rPr>
              <a:t>AMA CPT® Evaluation and Management (E/M) Code and Guideline Changes: </a:t>
            </a:r>
            <a:r>
              <a:rPr lang="en-US" sz="1700" u="sng"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https://www.ama-assn.org/system/files/2023-e-m-descriptors-guidelines.pdf</a:t>
            </a:r>
            <a:endParaRPr lang="en-US" sz="1700" u="sng" dirty="0">
              <a:solidFill>
                <a:srgbClr val="0070C0"/>
              </a:solidFill>
              <a:latin typeface="Times New Roman" panose="02020603050405020304" pitchFamily="18" charset="0"/>
              <a:cs typeface="Times New Roman" panose="02020603050405020304" pitchFamily="18" charset="0"/>
            </a:endParaRPr>
          </a:p>
          <a:p>
            <a:pPr lvl="2">
              <a:buClrTx/>
              <a:buSzPct val="70000"/>
              <a:buFont typeface="Wingdings" panose="05000000000000000000" pitchFamily="2" charset="2"/>
              <a:buChar char="§"/>
            </a:pPr>
            <a:r>
              <a:rPr lang="en-US" sz="1700" dirty="0">
                <a:latin typeface="Times New Roman" panose="02020603050405020304" pitchFamily="18" charset="0"/>
                <a:cs typeface="Times New Roman" panose="02020603050405020304" pitchFamily="18" charset="0"/>
              </a:rPr>
              <a:t>CMS PFS Final Rule: </a:t>
            </a:r>
            <a:r>
              <a:rPr lang="en-US" sz="1700" u="sng" dirty="0">
                <a:solidFill>
                  <a:srgbClr val="0070C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https://www.federalregister.gov/documents/2022/11/18/2022-23873/medicare-and-medicaid-programs-cy-2023-payment-policies-under-the-physician-fee-schedule-and-other</a:t>
            </a:r>
            <a:endParaRPr lang="en-US" sz="1700" u="sng"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329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955A-E0F8-4E4C-9F2F-646F837AC131}"/>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Payment and Practice Help</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4B815E4-216F-4B8C-A7EF-984147DC1437}"/>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42</a:t>
            </a:fld>
            <a:endParaRPr lang="en-US" dirty="0"/>
          </a:p>
        </p:txBody>
      </p:sp>
      <p:sp>
        <p:nvSpPr>
          <p:cNvPr id="5" name="Content Placeholder 4">
            <a:extLst>
              <a:ext uri="{FF2B5EF4-FFF2-40B4-BE49-F238E27FC236}">
                <a16:creationId xmlns:a16="http://schemas.microsoft.com/office/drawing/2014/main" id="{46052AB3-13E7-45A1-B951-844A14D45EF8}"/>
              </a:ext>
            </a:extLst>
          </p:cNvPr>
          <p:cNvSpPr>
            <a:spLocks noGrp="1"/>
          </p:cNvSpPr>
          <p:nvPr>
            <p:ph sz="quarter" idx="1"/>
          </p:nvPr>
        </p:nvSpPr>
        <p:spPr>
          <a:xfrm>
            <a:off x="511728" y="1600199"/>
            <a:ext cx="11425806" cy="5194884"/>
          </a:xfrm>
        </p:spPr>
        <p:txBody>
          <a:bodyPr/>
          <a:lstStyle/>
          <a:p>
            <a:r>
              <a:rPr lang="en-US" sz="2400" dirty="0">
                <a:latin typeface="Times New Roman" panose="02020603050405020304" pitchFamily="18" charset="0"/>
                <a:cs typeface="Times New Roman" panose="02020603050405020304" pitchFamily="18" charset="0"/>
              </a:rPr>
              <a:t>HCMS has been providing successfully assistance with claims payment, payer policies, regulatory and practice management issues, and other concerns since 2000. For assistance contact the </a:t>
            </a:r>
            <a:r>
              <a:rPr lang="en-US" sz="24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Payment and Practice Help and Medicare Quality Reporting Assistance</a:t>
            </a:r>
            <a:r>
              <a:rPr lang="en-US" sz="2400" dirty="0">
                <a:latin typeface="Times New Roman" panose="02020603050405020304" pitchFamily="18" charset="0"/>
                <a:cs typeface="Times New Roman" panose="02020603050405020304" pitchFamily="18" charset="0"/>
              </a:rPr>
              <a:t> program at </a:t>
            </a:r>
            <a:r>
              <a:rPr lang="en-US" sz="2400" b="0" i="0" dirty="0">
                <a:solidFill>
                  <a:srgbClr val="1E1E1E"/>
                </a:solidFill>
                <a:effectLst/>
                <a:latin typeface="Times New Roman" panose="02020603050405020304" pitchFamily="18" charset="0"/>
                <a:cs typeface="Times New Roman" panose="02020603050405020304" pitchFamily="18" charset="0"/>
              </a:rPr>
              <a:t>713-524-4267 or </a:t>
            </a:r>
            <a:r>
              <a:rPr lang="en-US" sz="2400" b="0" i="0" u="sng"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paymentadvocacy@hcms.org</a:t>
            </a:r>
            <a:r>
              <a:rPr lang="en-US" sz="2400" b="0" i="0" u="sng" dirty="0">
                <a:solidFill>
                  <a:srgbClr val="0070C0"/>
                </a:solidFill>
                <a:effectLst/>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br>
              <a:rPr lang="en-US" dirty="0"/>
            </a:br>
            <a:endParaRPr lang="en-US" dirty="0"/>
          </a:p>
        </p:txBody>
      </p:sp>
      <p:pic>
        <p:nvPicPr>
          <p:cNvPr id="6" name="Picture 5">
            <a:extLst>
              <a:ext uri="{FF2B5EF4-FFF2-40B4-BE49-F238E27FC236}">
                <a16:creationId xmlns:a16="http://schemas.microsoft.com/office/drawing/2014/main" id="{2549512E-727C-4E74-9AB9-4E81BD261FBE}"/>
              </a:ext>
            </a:extLst>
          </p:cNvPr>
          <p:cNvPicPr>
            <a:picLocks noChangeAspect="1"/>
          </p:cNvPicPr>
          <p:nvPr/>
        </p:nvPicPr>
        <p:blipFill>
          <a:blip r:embed="rId4"/>
          <a:stretch>
            <a:fillRect/>
          </a:stretch>
        </p:blipFill>
        <p:spPr>
          <a:xfrm>
            <a:off x="2681681" y="3752695"/>
            <a:ext cx="6828638" cy="2625035"/>
          </a:xfrm>
          <a:prstGeom prst="rect">
            <a:avLst/>
          </a:prstGeom>
        </p:spPr>
      </p:pic>
    </p:spTree>
    <p:extLst>
      <p:ext uri="{BB962C8B-B14F-4D97-AF65-F5344CB8AC3E}">
        <p14:creationId xmlns:p14="http://schemas.microsoft.com/office/powerpoint/2010/main" val="128979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46A6F-C946-B560-01E2-43F4712B6803}"/>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2023 Summary of Revisions - Other E/M services</a:t>
            </a:r>
          </a:p>
        </p:txBody>
      </p:sp>
      <p:sp>
        <p:nvSpPr>
          <p:cNvPr id="3" name="Footer Placeholder 2">
            <a:extLst>
              <a:ext uri="{FF2B5EF4-FFF2-40B4-BE49-F238E27FC236}">
                <a16:creationId xmlns:a16="http://schemas.microsoft.com/office/drawing/2014/main" id="{C11AC2BF-D5A2-27B0-D89D-99926025DE16}"/>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7340C729-EF39-5F2B-F317-6CCFCBE25751}"/>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5</a:t>
            </a:fld>
            <a:endParaRPr lang="en-US" dirty="0"/>
          </a:p>
        </p:txBody>
      </p:sp>
      <p:sp>
        <p:nvSpPr>
          <p:cNvPr id="5" name="Content Placeholder 4">
            <a:extLst>
              <a:ext uri="{FF2B5EF4-FFF2-40B4-BE49-F238E27FC236}">
                <a16:creationId xmlns:a16="http://schemas.microsoft.com/office/drawing/2014/main" id="{B61BE1AA-8F84-3AD1-72D7-2114CCDF6AC3}"/>
              </a:ext>
            </a:extLst>
          </p:cNvPr>
          <p:cNvSpPr>
            <a:spLocks noGrp="1"/>
          </p:cNvSpPr>
          <p:nvPr>
            <p:ph sz="quarter" idx="1"/>
          </p:nvPr>
        </p:nvSpPr>
        <p:spPr/>
        <p:txBody>
          <a:bodyPr>
            <a:normAutofit/>
          </a:bodyPr>
          <a:lstStyle/>
          <a:p>
            <a:r>
              <a:rPr lang="en-US" sz="2400" dirty="0">
                <a:latin typeface="Times New Roman" panose="02020603050405020304" pitchFamily="18" charset="0"/>
                <a:cs typeface="Times New Roman" panose="02020603050405020304" pitchFamily="18" charset="0"/>
              </a:rPr>
              <a:t>Inpatient and Observation Care:</a:t>
            </a:r>
          </a:p>
          <a:p>
            <a:pPr marL="457200" indent="-4572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Deleted observation CPT codes (99217-99220, 99224-99226) and merged into the existing hospital care CPT codes (99221-99233, 99238-99239).</a:t>
            </a:r>
          </a:p>
          <a:p>
            <a:pPr marL="457200" indent="-4572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Revised code descriptors to reflect the structure of total time on the date of the encounter or level of MDM when selecting code levels.</a:t>
            </a:r>
          </a:p>
          <a:p>
            <a:r>
              <a:rPr lang="en-US" sz="2400" dirty="0">
                <a:latin typeface="Times New Roman" panose="02020603050405020304" pitchFamily="18" charset="0"/>
                <a:cs typeface="Times New Roman" panose="02020603050405020304" pitchFamily="18" charset="0"/>
              </a:rPr>
              <a:t>Consultations:</a:t>
            </a:r>
          </a:p>
          <a:p>
            <a:pPr marL="342900" indent="-3429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Retained the consultation codes, with minor, editorial revision to the code descriptors.</a:t>
            </a:r>
          </a:p>
          <a:p>
            <a:pPr marL="342900" indent="-3429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Deleted confusing guidelines, including the definition of “transfer of care."</a:t>
            </a:r>
          </a:p>
          <a:p>
            <a:pPr marL="342900" indent="-3429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Deleted lowest level consultation codes, 99241 (office) and 99251 (inpatient), to align with four levels of MDM.</a:t>
            </a:r>
          </a:p>
          <a:p>
            <a:endParaRPr lang="en-US" sz="2400" dirty="0"/>
          </a:p>
          <a:p>
            <a:endParaRPr lang="en-US" dirty="0"/>
          </a:p>
        </p:txBody>
      </p:sp>
    </p:spTree>
    <p:extLst>
      <p:ext uri="{BB962C8B-B14F-4D97-AF65-F5344CB8AC3E}">
        <p14:creationId xmlns:p14="http://schemas.microsoft.com/office/powerpoint/2010/main" val="408976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FDDC-1F03-FC6C-2E9A-61AD7291E3A3}"/>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2023 Summary of Revisions - Other E/M services </a:t>
            </a:r>
          </a:p>
        </p:txBody>
      </p:sp>
      <p:sp>
        <p:nvSpPr>
          <p:cNvPr id="3" name="Footer Placeholder 2">
            <a:extLst>
              <a:ext uri="{FF2B5EF4-FFF2-40B4-BE49-F238E27FC236}">
                <a16:creationId xmlns:a16="http://schemas.microsoft.com/office/drawing/2014/main" id="{EB871825-D326-C933-3B3C-7A6522CACFE5}"/>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8205C098-2780-E9E7-4BCE-F32269E263FD}"/>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6</a:t>
            </a:fld>
            <a:endParaRPr lang="en-US" dirty="0"/>
          </a:p>
        </p:txBody>
      </p:sp>
      <p:sp>
        <p:nvSpPr>
          <p:cNvPr id="5" name="Content Placeholder 4">
            <a:extLst>
              <a:ext uri="{FF2B5EF4-FFF2-40B4-BE49-F238E27FC236}">
                <a16:creationId xmlns:a16="http://schemas.microsoft.com/office/drawing/2014/main" id="{0FDFA7F6-8F69-8AD7-83EF-E73D51577D93}"/>
              </a:ext>
            </a:extLst>
          </p:cNvPr>
          <p:cNvSpPr>
            <a:spLocks noGrp="1"/>
          </p:cNvSpPr>
          <p:nvPr>
            <p:ph sz="quarter" idx="1"/>
          </p:nvPr>
        </p:nvSpPr>
        <p:spPr/>
        <p:txBody>
          <a:bodyPr>
            <a:normAutofit fontScale="92500" lnSpcReduction="10000"/>
          </a:bodyPr>
          <a:lstStyle/>
          <a:p>
            <a:pPr algn="l">
              <a:buClrTx/>
              <a:buSzPct val="70000"/>
            </a:pPr>
            <a:r>
              <a:rPr lang="en-US" sz="2400" dirty="0">
                <a:latin typeface="Times New Roman" panose="02020603050405020304" pitchFamily="18" charset="0"/>
                <a:cs typeface="Times New Roman" panose="02020603050405020304" pitchFamily="18" charset="0"/>
              </a:rPr>
              <a:t>Emergency Department:</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457200" indent="-457200" algn="l">
              <a:buClrTx/>
              <a:buSzPct val="70000"/>
              <a:buFont typeface="Wingdings" panose="05000000000000000000" pitchFamily="2" charset="2"/>
              <a:buChar char="§"/>
            </a:pPr>
            <a:r>
              <a:rPr lang="en-US" sz="2000" b="0" i="0" dirty="0">
                <a:solidFill>
                  <a:srgbClr val="000000"/>
                </a:solidFill>
                <a:effectLst/>
                <a:latin typeface="Times New Roman" panose="02020603050405020304" pitchFamily="18" charset="0"/>
                <a:cs typeface="Times New Roman" panose="02020603050405020304" pitchFamily="18" charset="0"/>
              </a:rPr>
              <a:t>Maintained that time cannot be used as a key criterion for code level selection.</a:t>
            </a:r>
          </a:p>
          <a:p>
            <a:pPr marL="457200" indent="-457200" algn="l">
              <a:buClrTx/>
              <a:buSzPct val="70000"/>
              <a:buFont typeface="Wingdings" panose="05000000000000000000" pitchFamily="2" charset="2"/>
              <a:buChar char="§"/>
            </a:pPr>
            <a:r>
              <a:rPr lang="en-US" sz="2000" b="0" i="0" dirty="0">
                <a:solidFill>
                  <a:srgbClr val="000000"/>
                </a:solidFill>
                <a:effectLst/>
                <a:latin typeface="Times New Roman" panose="02020603050405020304" pitchFamily="18" charset="0"/>
                <a:cs typeface="Times New Roman" panose="02020603050405020304" pitchFamily="18" charset="0"/>
              </a:rPr>
              <a:t>Revised code descriptors to reflect the code structure in the office visit revisions.</a:t>
            </a:r>
          </a:p>
          <a:p>
            <a:pPr marL="457200" indent="-457200" algn="l">
              <a:buClrTx/>
              <a:buSzPct val="70000"/>
              <a:buFont typeface="Wingdings" panose="05000000000000000000" pitchFamily="2" charset="2"/>
              <a:buChar char="§"/>
            </a:pPr>
            <a:r>
              <a:rPr lang="en-US" sz="2000" b="0" i="0" dirty="0">
                <a:solidFill>
                  <a:srgbClr val="000000"/>
                </a:solidFill>
                <a:effectLst/>
                <a:latin typeface="Times New Roman" panose="02020603050405020304" pitchFamily="18" charset="0"/>
                <a:cs typeface="Times New Roman" panose="02020603050405020304" pitchFamily="18" charset="0"/>
              </a:rPr>
              <a:t>Modified MDM levels to align with office visits and maintain unique MDM levels for each visit.</a:t>
            </a:r>
          </a:p>
          <a:p>
            <a:pPr marL="457200" indent="-457200" algn="l">
              <a:buClrTx/>
              <a:buSzPct val="70000"/>
              <a:buFont typeface="Wingdings" panose="05000000000000000000" pitchFamily="2" charset="2"/>
              <a:buChar char="§"/>
            </a:pPr>
            <a:r>
              <a:rPr lang="en-US" sz="2000" b="0" i="0" dirty="0">
                <a:solidFill>
                  <a:srgbClr val="000000"/>
                </a:solidFill>
                <a:effectLst/>
                <a:latin typeface="Times New Roman" panose="02020603050405020304" pitchFamily="18" charset="0"/>
                <a:cs typeface="Times New Roman" panose="02020603050405020304" pitchFamily="18" charset="0"/>
              </a:rPr>
              <a:t>Articulated current practice that was not explicit in the CPT code s</a:t>
            </a:r>
            <a:r>
              <a:rPr lang="en-US" sz="2000" dirty="0">
                <a:solidFill>
                  <a:srgbClr val="000000"/>
                </a:solidFill>
                <a:latin typeface="Times New Roman" panose="02020603050405020304" pitchFamily="18" charset="0"/>
                <a:cs typeface="Times New Roman" panose="02020603050405020304" pitchFamily="18" charset="0"/>
              </a:rPr>
              <a:t>et that m</a:t>
            </a:r>
            <a:r>
              <a:rPr lang="en-US" sz="2000" b="0" i="0" dirty="0">
                <a:solidFill>
                  <a:srgbClr val="000000"/>
                </a:solidFill>
                <a:effectLst/>
                <a:latin typeface="Times New Roman" panose="02020603050405020304" pitchFamily="18" charset="0"/>
                <a:cs typeface="Times New Roman" panose="02020603050405020304" pitchFamily="18" charset="0"/>
              </a:rPr>
              <a:t>ay be used by physicians and QHPs other than just the ED staff.</a:t>
            </a:r>
          </a:p>
          <a:p>
            <a:pPr marL="457200" indent="-457200" algn="l">
              <a:buClrTx/>
              <a:buSzPct val="70000"/>
              <a:buFont typeface="Wingdings" panose="05000000000000000000" pitchFamily="2" charset="2"/>
              <a:buChar char="§"/>
            </a:pPr>
            <a:r>
              <a:rPr lang="en-US" sz="2000" dirty="0">
                <a:solidFill>
                  <a:srgbClr val="000000"/>
                </a:solidFill>
                <a:latin typeface="Times New Roman" panose="02020603050405020304" pitchFamily="18" charset="0"/>
                <a:cs typeface="Times New Roman" panose="02020603050405020304" pitchFamily="18" charset="0"/>
              </a:rPr>
              <a:t>Allowed c</a:t>
            </a:r>
            <a:r>
              <a:rPr lang="en-US" sz="2000" b="0" i="0" dirty="0">
                <a:solidFill>
                  <a:srgbClr val="000000"/>
                </a:solidFill>
                <a:effectLst/>
                <a:latin typeface="Times New Roman" panose="02020603050405020304" pitchFamily="18" charset="0"/>
                <a:cs typeface="Times New Roman" panose="02020603050405020304" pitchFamily="18" charset="0"/>
              </a:rPr>
              <a:t>ritical care to be reported in addition to ED services for clinical change.</a:t>
            </a:r>
          </a:p>
          <a:p>
            <a:r>
              <a:rPr lang="en-US" sz="2400" dirty="0">
                <a:latin typeface="Times New Roman" panose="02020603050405020304" pitchFamily="18" charset="0"/>
                <a:cs typeface="Times New Roman" panose="02020603050405020304" pitchFamily="18" charset="0"/>
              </a:rPr>
              <a:t>Home and Residence:</a:t>
            </a:r>
          </a:p>
          <a:p>
            <a:pPr marL="457200" indent="-457200">
              <a:buClrTx/>
              <a:buSzPct val="70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Revised the code descriptors to reflect the new E/M code structure.</a:t>
            </a:r>
          </a:p>
          <a:p>
            <a:pPr marL="457200" indent="-457200">
              <a:buClrTx/>
              <a:buSzPct val="70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Deleted the domiciliary, rest home, or custodial care codes 99324-99328, 99334-99337, 99339, 99340 and merged with the existing home visit codes 99341-99350.</a:t>
            </a:r>
          </a:p>
          <a:p>
            <a:pPr marL="457200" indent="-457200">
              <a:buClrTx/>
              <a:buSzPct val="70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Deleted 99343.</a:t>
            </a:r>
          </a:p>
        </p:txBody>
      </p:sp>
    </p:spTree>
    <p:extLst>
      <p:ext uri="{BB962C8B-B14F-4D97-AF65-F5344CB8AC3E}">
        <p14:creationId xmlns:p14="http://schemas.microsoft.com/office/powerpoint/2010/main" val="255769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7EC2-E56B-D414-6245-918CD140B7CF}"/>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2023 Summary of Revisions - Other E/M services </a:t>
            </a:r>
          </a:p>
        </p:txBody>
      </p:sp>
      <p:sp>
        <p:nvSpPr>
          <p:cNvPr id="4" name="Slide Number Placeholder 3">
            <a:extLst>
              <a:ext uri="{FF2B5EF4-FFF2-40B4-BE49-F238E27FC236}">
                <a16:creationId xmlns:a16="http://schemas.microsoft.com/office/drawing/2014/main" id="{3AE694D5-6219-48F1-BB45-27C8652C5CE8}"/>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7</a:t>
            </a:fld>
            <a:endParaRPr lang="en-US" dirty="0"/>
          </a:p>
        </p:txBody>
      </p:sp>
      <p:sp>
        <p:nvSpPr>
          <p:cNvPr id="5" name="Content Placeholder 4">
            <a:extLst>
              <a:ext uri="{FF2B5EF4-FFF2-40B4-BE49-F238E27FC236}">
                <a16:creationId xmlns:a16="http://schemas.microsoft.com/office/drawing/2014/main" id="{06492013-5184-3AF8-6369-5753927C0776}"/>
              </a:ext>
            </a:extLst>
          </p:cNvPr>
          <p:cNvSpPr>
            <a:spLocks noGrp="1"/>
          </p:cNvSpPr>
          <p:nvPr>
            <p:ph sz="quarter" idx="1"/>
          </p:nvPr>
        </p:nvSpPr>
        <p:spPr>
          <a:xfrm>
            <a:off x="816864" y="1600200"/>
            <a:ext cx="10871200" cy="4902200"/>
          </a:xfrm>
        </p:spPr>
        <p:txBody>
          <a:bodyPr>
            <a:normAutofit/>
          </a:bodyPr>
          <a:lstStyle/>
          <a:p>
            <a:pPr>
              <a:buClrTx/>
              <a:buSzPct val="70000"/>
            </a:pPr>
            <a:r>
              <a:rPr lang="en-US" sz="2400" dirty="0">
                <a:latin typeface="Times New Roman" panose="02020603050405020304" pitchFamily="18" charset="0"/>
                <a:cs typeface="Times New Roman" panose="02020603050405020304" pitchFamily="18" charset="0"/>
              </a:rPr>
              <a:t>Nursing Facility:</a:t>
            </a:r>
          </a:p>
          <a:p>
            <a:pPr marL="457200" indent="-4572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Made editorial revisions to the code descriptors to reflect the new E/M code structure.</a:t>
            </a:r>
          </a:p>
          <a:p>
            <a:pPr marL="457200" indent="-4572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Revised nursing facility guidelines with new “problem addressed” definition of “multiple morbidities requiring intensive management,” to be considered at the high level for initial nursing facility care.</a:t>
            </a:r>
          </a:p>
          <a:p>
            <a:pPr marL="457200" indent="-4572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Deleted code 99318 (annual nursing facility assessment). Report this service with the subsequent nursing facility care services (99307-99310) or Medicare G-codes.</a:t>
            </a:r>
          </a:p>
          <a:p>
            <a:pPr marL="457200" indent="-4572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Clarified not all “initial care” codes are the mandated comprehensive “admission assessment” and may be used by consultants.</a:t>
            </a:r>
          </a:p>
          <a:p>
            <a:pPr marL="457200" indent="-457200">
              <a:buClrTx/>
              <a:buSzPct val="7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Allowed the use subsequent visit codes when the principal physician’s team member performs care before the required comprehensive assessment.</a:t>
            </a:r>
          </a:p>
          <a:p>
            <a:pPr marL="457200" indent="-457200">
              <a:buFont typeface="Wingdings" panose="05000000000000000000" pitchFamily="2" charset="2"/>
              <a:buChar char="q"/>
            </a:pPr>
            <a:endParaRPr lang="en-US" dirty="0"/>
          </a:p>
        </p:txBody>
      </p:sp>
    </p:spTree>
    <p:extLst>
      <p:ext uri="{BB962C8B-B14F-4D97-AF65-F5344CB8AC3E}">
        <p14:creationId xmlns:p14="http://schemas.microsoft.com/office/powerpoint/2010/main" val="95542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3802-2D9B-F3E3-5403-DFDAA836DD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E/M Code Selection – Time or MDM</a:t>
            </a:r>
          </a:p>
        </p:txBody>
      </p:sp>
      <p:sp>
        <p:nvSpPr>
          <p:cNvPr id="3" name="Footer Placeholder 2">
            <a:extLst>
              <a:ext uri="{FF2B5EF4-FFF2-40B4-BE49-F238E27FC236}">
                <a16:creationId xmlns:a16="http://schemas.microsoft.com/office/drawing/2014/main" id="{040D57A3-4D85-8BFB-A0EE-ABC01432EC4D}"/>
              </a:ext>
            </a:extLst>
          </p:cNvPr>
          <p:cNvSpPr>
            <a:spLocks noGrp="1"/>
          </p:cNvSpPr>
          <p:nvPr>
            <p:ph type="ftr" sz="quarter" idx="11"/>
          </p:nvPr>
        </p:nvSpPr>
        <p:spPr/>
        <p:txBody>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CFB2A208-A13B-FEEF-DDD6-FE1FE7D6944D}"/>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8</a:t>
            </a:fld>
            <a:endParaRPr lang="en-US" dirty="0"/>
          </a:p>
        </p:txBody>
      </p:sp>
      <p:sp>
        <p:nvSpPr>
          <p:cNvPr id="5" name="Content Placeholder 4">
            <a:extLst>
              <a:ext uri="{FF2B5EF4-FFF2-40B4-BE49-F238E27FC236}">
                <a16:creationId xmlns:a16="http://schemas.microsoft.com/office/drawing/2014/main" id="{4232C377-461C-4BCC-98B2-B9E7B50D4EB5}"/>
              </a:ext>
            </a:extLst>
          </p:cNvPr>
          <p:cNvSpPr>
            <a:spLocks noGrp="1"/>
          </p:cNvSpPr>
          <p:nvPr>
            <p:ph sz="quarter" idx="1"/>
          </p:nvPr>
        </p:nvSpPr>
        <p:spPr/>
        <p:txBody>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following slides outline coding and documentation requirements for E/M services using time or MDM for code selection and the requirements for billing for prolonged services.</a:t>
            </a:r>
          </a:p>
        </p:txBody>
      </p:sp>
    </p:spTree>
    <p:extLst>
      <p:ext uri="{BB962C8B-B14F-4D97-AF65-F5344CB8AC3E}">
        <p14:creationId xmlns:p14="http://schemas.microsoft.com/office/powerpoint/2010/main" val="406472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C2FB-3EE2-45FF-9CE1-15B72A6401E4}"/>
              </a:ext>
            </a:extLst>
          </p:cNvPr>
          <p:cNvSpPr>
            <a:spLocks noGrp="1"/>
          </p:cNvSpPr>
          <p:nvPr>
            <p:ph type="title"/>
          </p:nvPr>
        </p:nvSpPr>
        <p:spPr/>
        <p:txBody>
          <a:bodyPr>
            <a:normAutofit/>
          </a:bodyPr>
          <a:lstStyle/>
          <a:p>
            <a:pPr lvl="0">
              <a:buClr>
                <a:srgbClr val="638BAD"/>
              </a:buClr>
            </a:pPr>
            <a:r>
              <a:rPr lang="en-US" sz="3200" dirty="0">
                <a:latin typeface="Times New Roman" panose="02020603050405020304" pitchFamily="18" charset="0"/>
                <a:cs typeface="Times New Roman" panose="02020603050405020304" pitchFamily="18" charset="0"/>
              </a:rPr>
              <a:t>Time - Documentation and Code Selection</a:t>
            </a:r>
          </a:p>
        </p:txBody>
      </p:sp>
      <p:sp>
        <p:nvSpPr>
          <p:cNvPr id="3" name="Footer Placeholder 2">
            <a:extLst>
              <a:ext uri="{FF2B5EF4-FFF2-40B4-BE49-F238E27FC236}">
                <a16:creationId xmlns:a16="http://schemas.microsoft.com/office/drawing/2014/main" id="{9CE8C9E2-FFAA-4257-AB01-602113315359}"/>
              </a:ext>
            </a:extLst>
          </p:cNvPr>
          <p:cNvSpPr>
            <a:spLocks noGrp="1"/>
          </p:cNvSpPr>
          <p:nvPr>
            <p:ph type="ftr" sz="quarter" idx="11"/>
          </p:nvPr>
        </p:nvSpPr>
        <p:spPr/>
        <p:txBody>
          <a:bodyPr/>
          <a:lstStyle/>
          <a:p>
            <a:r>
              <a:rPr lang="en-US" dirty="0">
                <a:solidFill>
                  <a:srgbClr val="FFFFFF"/>
                </a:solidFill>
              </a:rPr>
              <a:t>CMS </a:t>
            </a:r>
          </a:p>
        </p:txBody>
      </p:sp>
      <p:sp>
        <p:nvSpPr>
          <p:cNvPr id="4" name="Slide Number Placeholder 3">
            <a:extLst>
              <a:ext uri="{FF2B5EF4-FFF2-40B4-BE49-F238E27FC236}">
                <a16:creationId xmlns:a16="http://schemas.microsoft.com/office/drawing/2014/main" id="{978C1CC8-0830-4B74-8DD5-1C8B14FCCD5F}"/>
              </a:ext>
            </a:extLst>
          </p:cNvPr>
          <p:cNvSpPr>
            <a:spLocks noGrp="1"/>
          </p:cNvSpPr>
          <p:nvPr>
            <p:ph type="sldNum" sz="quarter" idx="12"/>
          </p:nvPr>
        </p:nvSpPr>
        <p:spPr/>
        <p:txBody>
          <a:bodyPr>
            <a:normAutofit fontScale="85000" lnSpcReduction="20000"/>
          </a:bodyPr>
          <a:lstStyle/>
          <a:p>
            <a:fld id="{D48C95FA-06A0-4D5B-B5F3-645497A338F6}" type="slidenum">
              <a:rPr lang="en-US" smtClean="0"/>
              <a:pPr/>
              <a:t>9</a:t>
            </a:fld>
            <a:endParaRPr lang="en-US" dirty="0"/>
          </a:p>
        </p:txBody>
      </p:sp>
      <p:sp>
        <p:nvSpPr>
          <p:cNvPr id="5" name="Content Placeholder 4">
            <a:extLst>
              <a:ext uri="{FF2B5EF4-FFF2-40B4-BE49-F238E27FC236}">
                <a16:creationId xmlns:a16="http://schemas.microsoft.com/office/drawing/2014/main" id="{E5E8B8D0-6D52-47E5-9CA8-F39264D066DA}"/>
              </a:ext>
            </a:extLst>
          </p:cNvPr>
          <p:cNvSpPr>
            <a:spLocks noGrp="1"/>
          </p:cNvSpPr>
          <p:nvPr>
            <p:ph sz="quarter" idx="1"/>
          </p:nvPr>
        </p:nvSpPr>
        <p:spPr>
          <a:xfrm>
            <a:off x="816864" y="1600200"/>
            <a:ext cx="10871200" cy="5029200"/>
          </a:xfrm>
        </p:spPr>
        <p:txBody>
          <a:bodyPr>
            <a:normAutofit lnSpcReduction="10000"/>
          </a:bodyPr>
          <a:lstStyle/>
          <a:p>
            <a:pPr lvl="0">
              <a:buClr>
                <a:srgbClr val="638BAD"/>
              </a:buClr>
            </a:pPr>
            <a:r>
              <a:rPr lang="en-US" sz="1900" dirty="0">
                <a:latin typeface="Times New Roman" panose="02020603050405020304" pitchFamily="18" charset="0"/>
                <a:cs typeface="Times New Roman" panose="02020603050405020304" pitchFamily="18" charset="0"/>
              </a:rPr>
              <a:t>The rules regarding code selection for E/M Office and Other Outpatient E/M Services were revised, as have some of the times associated with them. Certain categories of time-based E/M codes that do not have levels of services based on MDM (</a:t>
            </a:r>
            <a:r>
              <a:rPr lang="en-US" sz="1900" dirty="0" err="1">
                <a:latin typeface="Times New Roman" panose="02020603050405020304" pitchFamily="18" charset="0"/>
                <a:cs typeface="Times New Roman" panose="02020603050405020304" pitchFamily="18" charset="0"/>
              </a:rPr>
              <a:t>eg</a:t>
            </a:r>
            <a:r>
              <a:rPr lang="en-US" sz="1900" dirty="0">
                <a:latin typeface="Times New Roman" panose="02020603050405020304" pitchFamily="18" charset="0"/>
                <a:cs typeface="Times New Roman" panose="02020603050405020304" pitchFamily="18" charset="0"/>
              </a:rPr>
              <a:t>, Critical Care Services) in the E/M section use time differently. It is important to review the instructions for each category. For codes where time is not a descriptive element (ER Dept.), use MDM for code selection.</a:t>
            </a:r>
            <a:r>
              <a:rPr lang="en-US" sz="1900" dirty="0"/>
              <a:t> </a:t>
            </a:r>
          </a:p>
          <a:p>
            <a:pPr lvl="0">
              <a:buClr>
                <a:srgbClr val="638BAD"/>
              </a:buClr>
            </a:pPr>
            <a:endParaRPr lang="en-US" sz="800" dirty="0"/>
          </a:p>
          <a:p>
            <a:pPr lvl="0">
              <a:buClr>
                <a:srgbClr val="638BAD"/>
              </a:buClr>
            </a:pPr>
            <a:r>
              <a:rPr lang="en-US" sz="1900" dirty="0">
                <a:solidFill>
                  <a:srgbClr val="09142A"/>
                </a:solidFill>
                <a:latin typeface="Times New Roman" panose="02020603050405020304" pitchFamily="18" charset="0"/>
                <a:cs typeface="Times New Roman" panose="02020603050405020304" pitchFamily="18" charset="0"/>
              </a:rPr>
              <a:t>Also, the requirement that </a:t>
            </a:r>
            <a:r>
              <a:rPr lang="en-US" sz="1900" b="0" dirty="0">
                <a:solidFill>
                  <a:srgbClr val="09142A"/>
                </a:solidFill>
                <a:effectLst/>
                <a:latin typeface="Times New Roman" panose="02020603050405020304" pitchFamily="18" charset="0"/>
                <a:cs typeface="Times New Roman" panose="02020603050405020304" pitchFamily="18" charset="0"/>
              </a:rPr>
              <a:t>counseling and/or coordination of care dominate (greater than 50% of the time) the encounter has been eliminated. </a:t>
            </a:r>
            <a:r>
              <a:rPr lang="en-US" sz="2000" dirty="0">
                <a:latin typeface="Times New Roman" panose="02020603050405020304" pitchFamily="18" charset="0"/>
                <a:cs typeface="Times New Roman" panose="02020603050405020304" pitchFamily="18" charset="0"/>
              </a:rPr>
              <a:t>Each service that may be reported using time for code level selection has a required time threshold. The concept of attaining a mid-point between levels does not apply.</a:t>
            </a:r>
            <a:endParaRPr lang="en-US" sz="1900" b="0" dirty="0">
              <a:solidFill>
                <a:srgbClr val="09142A"/>
              </a:solidFill>
              <a:effectLst/>
              <a:latin typeface="Times New Roman" panose="02020603050405020304" pitchFamily="18" charset="0"/>
              <a:cs typeface="Times New Roman" panose="02020603050405020304" pitchFamily="18" charset="0"/>
            </a:endParaRPr>
          </a:p>
          <a:p>
            <a:pPr lvl="0">
              <a:buClr>
                <a:srgbClr val="638BAD"/>
              </a:buClr>
            </a:pPr>
            <a:endParaRPr lang="en-US" sz="800" dirty="0">
              <a:solidFill>
                <a:srgbClr val="09142A"/>
              </a:solidFill>
              <a:latin typeface="Times New Roman" panose="02020603050405020304" pitchFamily="18" charset="0"/>
              <a:ea typeface="Calibri" panose="020F0502020204030204" pitchFamily="34" charset="0"/>
              <a:cs typeface="Times New Roman" panose="02020603050405020304" pitchFamily="18" charset="0"/>
            </a:endParaRPr>
          </a:p>
          <a:p>
            <a:pPr lvl="0">
              <a:buClr>
                <a:srgbClr val="638BAD"/>
              </a:buCl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The time defined in the E/M code descriptors are used for selecting the appropriate level of services. The E/M services for which these guidelines apply require a face-to-face encounter with the physician or other qualified health care professional (QHP) and the patient and/or family/caregiver. The time that is counted is all the time on the date of the encounter only, including time spent before and after the encounter</a:t>
            </a:r>
            <a:r>
              <a:rPr lang="en-US" sz="19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regardless of the location of the physician or other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QHP</a:t>
            </a:r>
            <a:r>
              <a:rPr lang="en-US" sz="2000" dirty="0">
                <a:latin typeface="Times New Roman" panose="02020603050405020304" pitchFamily="18" charset="0"/>
                <a:cs typeface="Times New Roman" panose="02020603050405020304" pitchFamily="18" charset="0"/>
              </a:rPr>
              <a:t> (e.g. whether on or off the inpatient unit or in or out of the outpatient office). It does not include any time spent in the performance of other separately billed services.</a:t>
            </a:r>
          </a:p>
        </p:txBody>
      </p:sp>
    </p:spTree>
    <p:extLst>
      <p:ext uri="{BB962C8B-B14F-4D97-AF65-F5344CB8AC3E}">
        <p14:creationId xmlns:p14="http://schemas.microsoft.com/office/powerpoint/2010/main" val="28144252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000000"/>
      </a:dk1>
      <a:lt1>
        <a:srgbClr val="FFFFFF"/>
      </a:lt1>
      <a:dk2>
        <a:srgbClr val="FFFFFF"/>
      </a:dk2>
      <a:lt2>
        <a:srgbClr val="DDE9EC"/>
      </a:lt2>
      <a:accent1>
        <a:srgbClr val="525A7D"/>
      </a:accent1>
      <a:accent2>
        <a:srgbClr val="638BAD"/>
      </a:accent2>
      <a:accent3>
        <a:srgbClr val="8A8A9C"/>
      </a:accent3>
      <a:accent4>
        <a:srgbClr val="FADA7A"/>
      </a:accent4>
      <a:accent5>
        <a:srgbClr val="B88472"/>
      </a:accent5>
      <a:accent6>
        <a:srgbClr val="8E736A"/>
      </a:accent6>
      <a:hlink>
        <a:srgbClr val="B292CA"/>
      </a:hlink>
      <a:folHlink>
        <a:srgbClr val="6B56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90935</TotalTime>
  <Words>5273</Words>
  <Application>Microsoft Office PowerPoint</Application>
  <PresentationFormat>Widescreen</PresentationFormat>
  <Paragraphs>372</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Arial</vt:lpstr>
      <vt:lpstr>Calibri</vt:lpstr>
      <vt:lpstr>Calibri Light</vt:lpstr>
      <vt:lpstr>Courier New</vt:lpstr>
      <vt:lpstr>Open Sans</vt:lpstr>
      <vt:lpstr>Times New Roman</vt:lpstr>
      <vt:lpstr>Wingdings</vt:lpstr>
      <vt:lpstr>Wingdings 2</vt:lpstr>
      <vt:lpstr>Median</vt:lpstr>
      <vt:lpstr> Evaluation &amp; Management Coding and Documentation  </vt:lpstr>
      <vt:lpstr>2021, 2023, and 2024 E/M Revisions</vt:lpstr>
      <vt:lpstr>2021 Summary of Revisions - 99201-99215</vt:lpstr>
      <vt:lpstr>2023 Summary of Revisions - Other E/M services </vt:lpstr>
      <vt:lpstr>2023 Summary of Revisions - Other E/M services</vt:lpstr>
      <vt:lpstr>2023 Summary of Revisions - Other E/M services </vt:lpstr>
      <vt:lpstr>2023 Summary of Revisions - Other E/M services </vt:lpstr>
      <vt:lpstr>E/M Code Selection – Time or MDM</vt:lpstr>
      <vt:lpstr>Time - Documentation and Code Selection</vt:lpstr>
      <vt:lpstr>Time - Documentation and Code Selection</vt:lpstr>
      <vt:lpstr>Time - Documentation and Code Selection (cont.)</vt:lpstr>
      <vt:lpstr>Time - Documentation and Code Selection (cont.)</vt:lpstr>
      <vt:lpstr>Medical Decision Making - Documentation and Code Selection</vt:lpstr>
      <vt:lpstr>Medical Decision Making – 3 Elements</vt:lpstr>
      <vt:lpstr>MDM: Element 1 - Number and Complexity of Problems Addressed</vt:lpstr>
      <vt:lpstr>MDM: Element 2 - Amount and/or Complexity of Data to be Reviewed/Analyzed</vt:lpstr>
      <vt:lpstr>MDM: Element 2 (cont.)</vt:lpstr>
      <vt:lpstr>MDM: Element 3 - Risk of complications and/or morbidity or mortality of  patient management (diagnostic testing or treatment)</vt:lpstr>
      <vt:lpstr>MDM - Putting it all together…</vt:lpstr>
      <vt:lpstr>MDM Score Sheet  (https://www.hcms.org/TMAIMIS/HARRIS/assets/PRACTICE_RESOURCES/Billing-Payers/2021_E_and_M_Coding_and_Documentation_Score_Sheet.pdf)</vt:lpstr>
      <vt:lpstr>Prolonged Services Summary</vt:lpstr>
      <vt:lpstr>Prolonged Services Summary</vt:lpstr>
      <vt:lpstr>Prolonged Services Documentation</vt:lpstr>
      <vt:lpstr>Prolonged Services 99415-99416</vt:lpstr>
      <vt:lpstr>99415-99416 Timetable</vt:lpstr>
      <vt:lpstr>Prolonged Services 99417</vt:lpstr>
      <vt:lpstr>99417 Timetable and Examples</vt:lpstr>
      <vt:lpstr>Prolonged Services 99418</vt:lpstr>
      <vt:lpstr>Prolonged Services 99358-99359</vt:lpstr>
      <vt:lpstr>99358-99359 Timetable Example</vt:lpstr>
      <vt:lpstr>E/M Time Thresholds</vt:lpstr>
      <vt:lpstr>Medicare  Prolonged Services</vt:lpstr>
      <vt:lpstr>Medicare Prolonged Services G2212-G0514</vt:lpstr>
      <vt:lpstr>Prolonged Visits -Office or Other Outpatient - G2212</vt:lpstr>
      <vt:lpstr>Prolonged Visits - Preventive Service - G0513-G0514</vt:lpstr>
      <vt:lpstr>Prolonged Visits - Hospital Inpatient/Observation - G0316</vt:lpstr>
      <vt:lpstr>Prolonged Visits - Nursing Facility - G0317</vt:lpstr>
      <vt:lpstr>Prolonged Visits - Home or Residence - G0318</vt:lpstr>
      <vt:lpstr>Prolonged Services 99415-99416</vt:lpstr>
      <vt:lpstr>99415-99416 Timetable</vt:lpstr>
      <vt:lpstr>E/M Documentation Resources</vt:lpstr>
      <vt:lpstr>Payment and Practice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April Bellard</dc:creator>
  <cp:lastModifiedBy>April Bellard</cp:lastModifiedBy>
  <cp:revision>242</cp:revision>
  <cp:lastPrinted>2023-01-05T20:07:49Z</cp:lastPrinted>
  <dcterms:created xsi:type="dcterms:W3CDTF">2019-10-23T16:26:28Z</dcterms:created>
  <dcterms:modified xsi:type="dcterms:W3CDTF">2025-02-26T19:59:13Z</dcterms:modified>
</cp:coreProperties>
</file>